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sldIdLst>
    <p:sldId id="290" r:id="rId5"/>
    <p:sldId id="291" r:id="rId6"/>
    <p:sldId id="302" r:id="rId7"/>
    <p:sldId id="279" r:id="rId8"/>
    <p:sldId id="292" r:id="rId9"/>
    <p:sldId id="293" r:id="rId10"/>
    <p:sldId id="294" r:id="rId11"/>
    <p:sldId id="300" r:id="rId12"/>
    <p:sldId id="295" r:id="rId13"/>
    <p:sldId id="296" r:id="rId14"/>
    <p:sldId id="301" r:id="rId15"/>
    <p:sldId id="297" r:id="rId16"/>
    <p:sldId id="298" r:id="rId17"/>
    <p:sldId id="303" r:id="rId18"/>
    <p:sldId id="29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8176"/>
    <a:srgbClr val="A4AE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668" autoAdjust="0"/>
    <p:restoredTop sz="94660"/>
  </p:normalViewPr>
  <p:slideViewPr>
    <p:cSldViewPr snapToGrid="0">
      <p:cViewPr varScale="1">
        <p:scale>
          <a:sx n="82" d="100"/>
          <a:sy n="82" d="100"/>
        </p:scale>
        <p:origin x="10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58E95-DF9D-9A45-98D2-6E78AC70DFAE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E8A722-19BB-C248-A893-BA6A5DDB8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948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F9C7D-6E2C-4EF7-8843-825A2B333C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CF962B-3776-47DC-84AB-2F1A3B4E1E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1B749E-A627-416C-9DB9-0A54F2DB0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EBA49-7BAA-4D66-B48C-18C0625AED9C}" type="datetimeFigureOut">
              <a:rPr lang="en-GB" smtClean="0"/>
              <a:t>14/07/2022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397D5D-05B2-43DD-A9BA-2B49E0533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5D336A-7F9F-484A-9090-02EFB24D3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C941A-8092-4FEC-A512-C3CA68D2CDB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1935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BA1B4-39C8-43A8-BBF0-0434C2BDF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CE5ED5-656B-4479-9C6F-A88A39D8B9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821799-1F24-47CD-956F-068D9FB49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EBA49-7BAA-4D66-B48C-18C0625AED9C}" type="datetimeFigureOut">
              <a:rPr lang="en-GB" smtClean="0"/>
              <a:t>14/07/2022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525134-D487-4B61-8A89-09A16729A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83C35B-E6D2-4635-BE8F-B1CB2D6DE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C941A-8092-4FEC-A512-C3CA68D2CDB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1114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BE458F3-DF7F-4DAA-86CE-EDB23C34A2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FA864B-9066-43E7-B8A6-A0693BE24F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39EDD6-E7F5-499E-A36F-A30168AC1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EBA49-7BAA-4D66-B48C-18C0625AED9C}" type="datetimeFigureOut">
              <a:rPr lang="en-GB" smtClean="0"/>
              <a:t>14/07/2022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AB13B2-E49B-45F9-9A98-535206473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B3D265-934A-4483-8665-C9F995092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C941A-8092-4FEC-A512-C3CA68D2CDB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1026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4C515-D244-4A8E-A719-8608CA1B5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877451-FE5C-4712-9C9E-2B671321D3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A0E8B4-569E-42E4-BD11-B997E5EBF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EBA49-7BAA-4D66-B48C-18C0625AED9C}" type="datetimeFigureOut">
              <a:rPr lang="en-GB" smtClean="0"/>
              <a:t>14/07/2022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03AB0F-43AE-4B04-AF00-7E35EA23D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CF388C-AEF8-4602-8C9E-10E46D3EC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C941A-8092-4FEC-A512-C3CA68D2CDB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1750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786DB-1DE7-4A08-93F2-0E2C18401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A8A4E1-2729-4DC7-8A6A-729E7219F8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E07427-13AD-467F-BF85-B6FE92CB0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EBA49-7BAA-4D66-B48C-18C0625AED9C}" type="datetimeFigureOut">
              <a:rPr lang="en-GB" smtClean="0"/>
              <a:t>14/07/2022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0D7C26-918E-4A3B-9DC2-1A32E9E93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919E8F-E014-4B7E-B55F-7D6086C11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C941A-8092-4FEC-A512-C3CA68D2CDB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325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F7033-AAB8-4923-A1AB-659C94B8E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CA85C9-9C12-41D7-AA73-3A4E5E23E1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B612E4-6903-437C-B439-27DAA3165A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E36DC5-4AB4-486E-A02F-6A8B9042A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EBA49-7BAA-4D66-B48C-18C0625AED9C}" type="datetimeFigureOut">
              <a:rPr lang="en-GB" smtClean="0"/>
              <a:t>14/07/2022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E47BF4-FF64-4305-BAA1-3C40320FF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A88ECC-3E92-4A6C-A57B-FBF8B0AFF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C941A-8092-4FEC-A512-C3CA68D2CDB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0487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67907-592D-433B-8A8A-7175D4810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7D7746-0BDF-42C8-A580-D55F6A5837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AF1343-E3B4-4659-84D4-FADD377337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1263F1-2A7B-47A3-B76A-44FEBA956F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919C01-8486-46F2-A3AC-B9920F2DA4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951E47-BD6A-435E-8189-0B178E611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EBA49-7BAA-4D66-B48C-18C0625AED9C}" type="datetimeFigureOut">
              <a:rPr lang="en-GB" smtClean="0"/>
              <a:t>14/07/2022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6978851-C408-416C-84A4-75F9C91FA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C77068-3A89-48BE-B650-8F4AC18FA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C941A-8092-4FEC-A512-C3CA68D2CDB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5662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DCFB4-3027-4D6A-BCB8-6CB81DBBA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0194AC-D372-4268-88B7-E8B899C2F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EBA49-7BAA-4D66-B48C-18C0625AED9C}" type="datetimeFigureOut">
              <a:rPr lang="en-GB" smtClean="0"/>
              <a:t>14/07/2022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49CBC9-9D0B-4813-ADFB-A7531B57A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6CFE96-D3EE-4C0B-993B-AB7C4E5F5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C941A-8092-4FEC-A512-C3CA68D2CDB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479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2EFF87-40CA-477D-B62C-23DB0256E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EBA49-7BAA-4D66-B48C-18C0625AED9C}" type="datetimeFigureOut">
              <a:rPr lang="en-GB" smtClean="0"/>
              <a:t>14/07/2022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C8A2DA-44CA-444B-9514-4E8DEB3EA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C6BEE5-7068-4C6F-8205-DC8907A05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C941A-8092-4FEC-A512-C3CA68D2CDB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0821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8FA86-9973-4972-94D6-12836EC17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6EC9A6-55B1-4FC0-8DE1-3BBC5C4CFC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6441AA-875E-4F96-8035-D5B28DC499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2F6236-7B78-4958-9494-CA59C8586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EBA49-7BAA-4D66-B48C-18C0625AED9C}" type="datetimeFigureOut">
              <a:rPr lang="en-GB" smtClean="0"/>
              <a:t>14/07/2022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57AC53-0078-4B05-AD60-9AA2C826E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956B95-FBFC-4726-8EA5-DD01DB259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C941A-8092-4FEC-A512-C3CA68D2CDB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8189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61C00-1919-4257-A969-90C30078C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CD8A44-E625-4E38-B499-4A0204CF98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51DC76-C667-4681-8CD4-2EAA68119D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19A580-F3BD-49B1-9013-4FB574966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EBA49-7BAA-4D66-B48C-18C0625AED9C}" type="datetimeFigureOut">
              <a:rPr lang="en-GB" smtClean="0"/>
              <a:t>14/07/2022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65DAC2-7911-437C-AE9A-4B0FD7FB0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3696F1-E2DF-42FB-9A56-F6C94D36F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C941A-8092-4FEC-A512-C3CA68D2CDB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7023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1653EA-3081-4786-A68A-7ABB23E84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201163-D51F-477F-9A6C-2C5E58D16E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C6DCB8-8EE9-404A-833B-031907C9A1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FEBA49-7BAA-4D66-B48C-18C0625AED9C}" type="datetimeFigureOut">
              <a:rPr lang="en-GB" smtClean="0"/>
              <a:t>14/07/2022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2155A4-F410-46BD-AD9E-87CA146F0E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AE8F27-3C08-4348-BC39-57E6E0A2BF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C941A-8092-4FEC-A512-C3CA68D2CDB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2764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hse.gov.uk/coronavirus/working-safely/index.htm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info@colpai-project.co.uk" TargetMode="External"/><Relationship Id="rId4" Type="http://schemas.openxmlformats.org/officeDocument/2006/relationships/hyperlink" Target="http://www.colpai-project.co.uk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OPEN Golden Lane: The CoLPAI Development">
            <a:extLst>
              <a:ext uri="{FF2B5EF4-FFF2-40B4-BE49-F238E27FC236}">
                <a16:creationId xmlns:a16="http://schemas.microsoft.com/office/drawing/2014/main" id="{2CDEB32D-48DA-4151-AC01-3318006443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6" r="14872" b="1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5DC023-CD74-4718-9DF3-08C4447F06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9555" y="1266807"/>
            <a:ext cx="6901064" cy="2967683"/>
          </a:xfrm>
        </p:spPr>
        <p:txBody>
          <a:bodyPr anchor="b">
            <a:normAutofit/>
          </a:bodyPr>
          <a:lstStyle/>
          <a:p>
            <a:pPr algn="l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COLPAI Project:</a:t>
            </a:r>
            <a:r>
              <a:rPr lang="en-GB" sz="5400" dirty="0">
                <a:latin typeface="Arial" panose="020B0604020202020204" pitchFamily="34" charset="0"/>
                <a:cs typeface="Arial" panose="020B0604020202020204" pitchFamily="34" charset="0"/>
              </a:rPr>
              <a:t> Progress Of Works </a:t>
            </a:r>
            <a:endParaRPr lang="en-GB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FB127B-685D-408A-8AC9-194BAF2058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3917" y="4716626"/>
            <a:ext cx="5350900" cy="1208141"/>
          </a:xfrm>
        </p:spPr>
        <p:txBody>
          <a:bodyPr>
            <a:normAutofit/>
          </a:bodyPr>
          <a:lstStyle/>
          <a:p>
            <a:pPr algn="l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Online Public Webinar</a:t>
            </a:r>
          </a:p>
          <a:p>
            <a:pPr algn="l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Thursday 7 July 2022, 7pm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F4E98A0F-B363-4D5D-B60B-E3F60777E1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987" y="168106"/>
            <a:ext cx="1130333" cy="1530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SG-logo - S+B">
            <a:extLst>
              <a:ext uri="{FF2B5EF4-FFF2-40B4-BE49-F238E27FC236}">
                <a16:creationId xmlns:a16="http://schemas.microsoft.com/office/drawing/2014/main" id="{AA548FE5-08A2-4C99-AD75-27CF0D3BF1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55" y="255483"/>
            <a:ext cx="1355498" cy="1355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11440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>
            <a:extLst>
              <a:ext uri="{FF2B5EF4-FFF2-40B4-BE49-F238E27FC236}">
                <a16:creationId xmlns:a16="http://schemas.microsoft.com/office/drawing/2014/main" id="{DA3C47C2-33A2-44B2-BEAB-FEB679075C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3324"/>
            <a:ext cx="12192000" cy="6861324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 3">
            <a:extLst>
              <a:ext uri="{FF2B5EF4-FFF2-40B4-BE49-F238E27FC236}">
                <a16:creationId xmlns:a16="http://schemas.microsoft.com/office/drawing/2014/main" id="{AD182BA8-54AD-4D9F-8264-B0FA8BB47D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246925" y="-479"/>
            <a:ext cx="9468701" cy="6858478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 16">
            <a:extLst>
              <a:ext uri="{FF2B5EF4-FFF2-40B4-BE49-F238E27FC236}">
                <a16:creationId xmlns:a16="http://schemas.microsoft.com/office/drawing/2014/main" id="{4ED83379-0499-45E1-AB78-6AA230F964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479"/>
            <a:ext cx="9324977" cy="6858479"/>
          </a:xfrm>
          <a:custGeom>
            <a:avLst/>
            <a:gdLst>
              <a:gd name="connsiteX0" fmla="*/ 1246925 w 9324977"/>
              <a:gd name="connsiteY0" fmla="*/ 0 h 6858479"/>
              <a:gd name="connsiteX1" fmla="*/ 5076797 w 9324977"/>
              <a:gd name="connsiteY1" fmla="*/ 0 h 6858479"/>
              <a:gd name="connsiteX2" fmla="*/ 6143025 w 9324977"/>
              <a:gd name="connsiteY2" fmla="*/ 0 h 6858479"/>
              <a:gd name="connsiteX3" fmla="*/ 6148602 w 9324977"/>
              <a:gd name="connsiteY3" fmla="*/ 0 h 6858479"/>
              <a:gd name="connsiteX4" fmla="*/ 9324977 w 9324977"/>
              <a:gd name="connsiteY4" fmla="*/ 6858478 h 6858479"/>
              <a:gd name="connsiteX5" fmla="*/ 3359025 w 9324977"/>
              <a:gd name="connsiteY5" fmla="*/ 6858478 h 6858479"/>
              <a:gd name="connsiteX6" fmla="*/ 3359025 w 9324977"/>
              <a:gd name="connsiteY6" fmla="*/ 6858479 h 6858479"/>
              <a:gd name="connsiteX7" fmla="*/ 0 w 9324977"/>
              <a:gd name="connsiteY7" fmla="*/ 6858479 h 6858479"/>
              <a:gd name="connsiteX8" fmla="*/ 0 w 9324977"/>
              <a:gd name="connsiteY8" fmla="*/ 479 h 6858479"/>
              <a:gd name="connsiteX9" fmla="*/ 1246925 w 9324977"/>
              <a:gd name="connsiteY9" fmla="*/ 479 h 6858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24977" h="6858479">
                <a:moveTo>
                  <a:pt x="1246925" y="0"/>
                </a:moveTo>
                <a:lnTo>
                  <a:pt x="5076797" y="0"/>
                </a:lnTo>
                <a:lnTo>
                  <a:pt x="6143025" y="0"/>
                </a:lnTo>
                <a:lnTo>
                  <a:pt x="6148602" y="0"/>
                </a:lnTo>
                <a:lnTo>
                  <a:pt x="9324977" y="6858478"/>
                </a:lnTo>
                <a:lnTo>
                  <a:pt x="3359025" y="6858478"/>
                </a:lnTo>
                <a:lnTo>
                  <a:pt x="3359025" y="6858479"/>
                </a:lnTo>
                <a:lnTo>
                  <a:pt x="0" y="6858479"/>
                </a:lnTo>
                <a:lnTo>
                  <a:pt x="0" y="479"/>
                </a:lnTo>
                <a:lnTo>
                  <a:pt x="1246925" y="479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5A5024-845F-43B4-98DC-43B62DF6D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068" y="351914"/>
            <a:ext cx="6437700" cy="67897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3600" b="1" u="sng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Residential Building:</a:t>
            </a:r>
            <a:br>
              <a:rPr lang="en-US" sz="3600" b="1" u="sng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u="sng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Internal – </a:t>
            </a:r>
            <a:r>
              <a:rPr lang="en-US" sz="3600" b="1" u="sng" dirty="0">
                <a:latin typeface="Arial" panose="020B0604020202020204" pitchFamily="34" charset="0"/>
                <a:cs typeface="Arial" panose="020B0604020202020204" pitchFamily="34" charset="0"/>
              </a:rPr>
              <a:t>Basement</a:t>
            </a:r>
            <a:endParaRPr lang="en-US" sz="3600" b="1" u="sng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C5013C01-2EE7-409F-A686-F7371E265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789" y="0"/>
            <a:ext cx="745673" cy="1009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ISG-logo - S+B">
            <a:extLst>
              <a:ext uri="{FF2B5EF4-FFF2-40B4-BE49-F238E27FC236}">
                <a16:creationId xmlns:a16="http://schemas.microsoft.com/office/drawing/2014/main" id="{0324319B-29D1-46C9-8EB4-1C871EBF2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7465" y="17462"/>
            <a:ext cx="966523" cy="966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Subtitle 2">
            <a:extLst>
              <a:ext uri="{FF2B5EF4-FFF2-40B4-BE49-F238E27FC236}">
                <a16:creationId xmlns:a16="http://schemas.microsoft.com/office/drawing/2014/main" id="{B63B3067-792F-4562-823D-5774AD54CEEA}"/>
              </a:ext>
            </a:extLst>
          </p:cNvPr>
          <p:cNvSpPr txBox="1">
            <a:spLocks/>
          </p:cNvSpPr>
          <p:nvPr/>
        </p:nvSpPr>
        <p:spPr>
          <a:xfrm>
            <a:off x="76867" y="1371803"/>
            <a:ext cx="9171239" cy="4213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64183BB-88DD-7C31-F19F-4542D15252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1" y="1714500"/>
            <a:ext cx="5324904" cy="399367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B342CCA-D5F5-3FF5-B106-0B507E4BD5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451" y="1745778"/>
            <a:ext cx="5283200" cy="39624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F1A356E-70F1-E524-7DCA-07E8212B5C8C}"/>
              </a:ext>
            </a:extLst>
          </p:cNvPr>
          <p:cNvSpPr txBox="1"/>
          <p:nvPr/>
        </p:nvSpPr>
        <p:spPr>
          <a:xfrm>
            <a:off x="468062" y="5897487"/>
            <a:ext cx="11723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Boiler room                                                                        Sprinkler room</a:t>
            </a:r>
          </a:p>
        </p:txBody>
      </p:sp>
    </p:spTree>
    <p:extLst>
      <p:ext uri="{BB962C8B-B14F-4D97-AF65-F5344CB8AC3E}">
        <p14:creationId xmlns:p14="http://schemas.microsoft.com/office/powerpoint/2010/main" val="35207172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>
            <a:extLst>
              <a:ext uri="{FF2B5EF4-FFF2-40B4-BE49-F238E27FC236}">
                <a16:creationId xmlns:a16="http://schemas.microsoft.com/office/drawing/2014/main" id="{DA3C47C2-33A2-44B2-BEAB-FEB679075C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3324"/>
            <a:ext cx="12192000" cy="6861324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 3">
            <a:extLst>
              <a:ext uri="{FF2B5EF4-FFF2-40B4-BE49-F238E27FC236}">
                <a16:creationId xmlns:a16="http://schemas.microsoft.com/office/drawing/2014/main" id="{AD182BA8-54AD-4D9F-8264-B0FA8BB47D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246925" y="-479"/>
            <a:ext cx="9468701" cy="6858478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 16">
            <a:extLst>
              <a:ext uri="{FF2B5EF4-FFF2-40B4-BE49-F238E27FC236}">
                <a16:creationId xmlns:a16="http://schemas.microsoft.com/office/drawing/2014/main" id="{4ED83379-0499-45E1-AB78-6AA230F964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479"/>
            <a:ext cx="9324977" cy="6858479"/>
          </a:xfrm>
          <a:custGeom>
            <a:avLst/>
            <a:gdLst>
              <a:gd name="connsiteX0" fmla="*/ 1246925 w 9324977"/>
              <a:gd name="connsiteY0" fmla="*/ 0 h 6858479"/>
              <a:gd name="connsiteX1" fmla="*/ 5076797 w 9324977"/>
              <a:gd name="connsiteY1" fmla="*/ 0 h 6858479"/>
              <a:gd name="connsiteX2" fmla="*/ 6143025 w 9324977"/>
              <a:gd name="connsiteY2" fmla="*/ 0 h 6858479"/>
              <a:gd name="connsiteX3" fmla="*/ 6148602 w 9324977"/>
              <a:gd name="connsiteY3" fmla="*/ 0 h 6858479"/>
              <a:gd name="connsiteX4" fmla="*/ 9324977 w 9324977"/>
              <a:gd name="connsiteY4" fmla="*/ 6858478 h 6858479"/>
              <a:gd name="connsiteX5" fmla="*/ 3359025 w 9324977"/>
              <a:gd name="connsiteY5" fmla="*/ 6858478 h 6858479"/>
              <a:gd name="connsiteX6" fmla="*/ 3359025 w 9324977"/>
              <a:gd name="connsiteY6" fmla="*/ 6858479 h 6858479"/>
              <a:gd name="connsiteX7" fmla="*/ 0 w 9324977"/>
              <a:gd name="connsiteY7" fmla="*/ 6858479 h 6858479"/>
              <a:gd name="connsiteX8" fmla="*/ 0 w 9324977"/>
              <a:gd name="connsiteY8" fmla="*/ 479 h 6858479"/>
              <a:gd name="connsiteX9" fmla="*/ 1246925 w 9324977"/>
              <a:gd name="connsiteY9" fmla="*/ 479 h 6858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24977" h="6858479">
                <a:moveTo>
                  <a:pt x="1246925" y="0"/>
                </a:moveTo>
                <a:lnTo>
                  <a:pt x="5076797" y="0"/>
                </a:lnTo>
                <a:lnTo>
                  <a:pt x="6143025" y="0"/>
                </a:lnTo>
                <a:lnTo>
                  <a:pt x="6148602" y="0"/>
                </a:lnTo>
                <a:lnTo>
                  <a:pt x="9324977" y="6858478"/>
                </a:lnTo>
                <a:lnTo>
                  <a:pt x="3359025" y="6858478"/>
                </a:lnTo>
                <a:lnTo>
                  <a:pt x="3359025" y="6858479"/>
                </a:lnTo>
                <a:lnTo>
                  <a:pt x="0" y="6858479"/>
                </a:lnTo>
                <a:lnTo>
                  <a:pt x="0" y="479"/>
                </a:lnTo>
                <a:lnTo>
                  <a:pt x="1246925" y="479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5A5024-845F-43B4-98DC-43B62DF6D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067" y="351914"/>
            <a:ext cx="9548957" cy="67897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3600" b="1" u="sng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Residential Building:</a:t>
            </a:r>
            <a:br>
              <a:rPr lang="en-US" sz="3600" b="1" u="sng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u="sng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Significant upcoming works in July </a:t>
            </a: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C5013C01-2EE7-409F-A686-F7371E265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789" y="0"/>
            <a:ext cx="745673" cy="1009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ISG-logo - S+B">
            <a:extLst>
              <a:ext uri="{FF2B5EF4-FFF2-40B4-BE49-F238E27FC236}">
                <a16:creationId xmlns:a16="http://schemas.microsoft.com/office/drawing/2014/main" id="{0324319B-29D1-46C9-8EB4-1C871EBF2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7465" y="17462"/>
            <a:ext cx="966523" cy="966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Subtitle 2">
            <a:extLst>
              <a:ext uri="{FF2B5EF4-FFF2-40B4-BE49-F238E27FC236}">
                <a16:creationId xmlns:a16="http://schemas.microsoft.com/office/drawing/2014/main" id="{B63B3067-792F-4562-823D-5774AD54CEEA}"/>
              </a:ext>
            </a:extLst>
          </p:cNvPr>
          <p:cNvSpPr txBox="1">
            <a:spLocks/>
          </p:cNvSpPr>
          <p:nvPr/>
        </p:nvSpPr>
        <p:spPr>
          <a:xfrm>
            <a:off x="76867" y="1371803"/>
            <a:ext cx="9171239" cy="4213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high angle view of a building&#10;&#10;Description automatically generated with medium confidence">
            <a:extLst>
              <a:ext uri="{FF2B5EF4-FFF2-40B4-BE49-F238E27FC236}">
                <a16:creationId xmlns:a16="http://schemas.microsoft.com/office/drawing/2014/main" id="{9A8B6C02-15CF-4754-B192-5A15CF9FFD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18" y="1383285"/>
            <a:ext cx="6300200" cy="47306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D98C231-2652-4FC7-8F9C-8FC40AB8378E}"/>
              </a:ext>
            </a:extLst>
          </p:cNvPr>
          <p:cNvSpPr txBox="1"/>
          <p:nvPr/>
        </p:nvSpPr>
        <p:spPr>
          <a:xfrm>
            <a:off x="301967" y="6142971"/>
            <a:ext cx="11723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Welfare cabin Removal                                                        Substation removal </a:t>
            </a:r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6C6D0D4B-FCE0-4D7D-A4DF-C0723665583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17"/>
          <a:stretch/>
        </p:blipFill>
        <p:spPr>
          <a:xfrm rot="5400000">
            <a:off x="7025846" y="1348620"/>
            <a:ext cx="4751992" cy="477853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907851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>
            <a:extLst>
              <a:ext uri="{FF2B5EF4-FFF2-40B4-BE49-F238E27FC236}">
                <a16:creationId xmlns:a16="http://schemas.microsoft.com/office/drawing/2014/main" id="{DA3C47C2-33A2-44B2-BEAB-FEB679075C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3324"/>
            <a:ext cx="12192000" cy="6861324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 3">
            <a:extLst>
              <a:ext uri="{FF2B5EF4-FFF2-40B4-BE49-F238E27FC236}">
                <a16:creationId xmlns:a16="http://schemas.microsoft.com/office/drawing/2014/main" id="{AD182BA8-54AD-4D9F-8264-B0FA8BB47D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246925" y="-479"/>
            <a:ext cx="9468701" cy="6858478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 16">
            <a:extLst>
              <a:ext uri="{FF2B5EF4-FFF2-40B4-BE49-F238E27FC236}">
                <a16:creationId xmlns:a16="http://schemas.microsoft.com/office/drawing/2014/main" id="{4ED83379-0499-45E1-AB78-6AA230F964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479"/>
            <a:ext cx="9324977" cy="6858479"/>
          </a:xfrm>
          <a:custGeom>
            <a:avLst/>
            <a:gdLst>
              <a:gd name="connsiteX0" fmla="*/ 1246925 w 9324977"/>
              <a:gd name="connsiteY0" fmla="*/ 0 h 6858479"/>
              <a:gd name="connsiteX1" fmla="*/ 5076797 w 9324977"/>
              <a:gd name="connsiteY1" fmla="*/ 0 h 6858479"/>
              <a:gd name="connsiteX2" fmla="*/ 6143025 w 9324977"/>
              <a:gd name="connsiteY2" fmla="*/ 0 h 6858479"/>
              <a:gd name="connsiteX3" fmla="*/ 6148602 w 9324977"/>
              <a:gd name="connsiteY3" fmla="*/ 0 h 6858479"/>
              <a:gd name="connsiteX4" fmla="*/ 9324977 w 9324977"/>
              <a:gd name="connsiteY4" fmla="*/ 6858478 h 6858479"/>
              <a:gd name="connsiteX5" fmla="*/ 3359025 w 9324977"/>
              <a:gd name="connsiteY5" fmla="*/ 6858478 h 6858479"/>
              <a:gd name="connsiteX6" fmla="*/ 3359025 w 9324977"/>
              <a:gd name="connsiteY6" fmla="*/ 6858479 h 6858479"/>
              <a:gd name="connsiteX7" fmla="*/ 0 w 9324977"/>
              <a:gd name="connsiteY7" fmla="*/ 6858479 h 6858479"/>
              <a:gd name="connsiteX8" fmla="*/ 0 w 9324977"/>
              <a:gd name="connsiteY8" fmla="*/ 479 h 6858479"/>
              <a:gd name="connsiteX9" fmla="*/ 1246925 w 9324977"/>
              <a:gd name="connsiteY9" fmla="*/ 479 h 6858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24977" h="6858479">
                <a:moveTo>
                  <a:pt x="1246925" y="0"/>
                </a:moveTo>
                <a:lnTo>
                  <a:pt x="5076797" y="0"/>
                </a:lnTo>
                <a:lnTo>
                  <a:pt x="6143025" y="0"/>
                </a:lnTo>
                <a:lnTo>
                  <a:pt x="6148602" y="0"/>
                </a:lnTo>
                <a:lnTo>
                  <a:pt x="9324977" y="6858478"/>
                </a:lnTo>
                <a:lnTo>
                  <a:pt x="3359025" y="6858478"/>
                </a:lnTo>
                <a:lnTo>
                  <a:pt x="3359025" y="6858479"/>
                </a:lnTo>
                <a:lnTo>
                  <a:pt x="0" y="6858479"/>
                </a:lnTo>
                <a:lnTo>
                  <a:pt x="0" y="479"/>
                </a:lnTo>
                <a:lnTo>
                  <a:pt x="1246925" y="479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5A5024-845F-43B4-98DC-43B62DF6D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332" y="593470"/>
            <a:ext cx="7837663" cy="67897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3600" b="1" u="sng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sz="3600" b="1" u="sng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orking Hours </a:t>
            </a:r>
            <a:r>
              <a:rPr lang="en-US" sz="3600" b="1" u="sng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600" b="1" u="sng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 </a:t>
            </a:r>
            <a:r>
              <a:rPr lang="en-US" sz="3600" b="1" u="sng" dirty="0">
                <a:latin typeface="Arial" panose="020B0604020202020204" pitchFamily="34" charset="0"/>
                <a:cs typeface="Arial" panose="020B0604020202020204" pitchFamily="34" charset="0"/>
              </a:rPr>
              <a:t>COVID-19 Guidance</a:t>
            </a:r>
            <a:endParaRPr lang="en-US" sz="3600" b="1" u="sng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C5013C01-2EE7-409F-A686-F7371E265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789" y="0"/>
            <a:ext cx="745673" cy="1009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ISG-logo - S+B">
            <a:extLst>
              <a:ext uri="{FF2B5EF4-FFF2-40B4-BE49-F238E27FC236}">
                <a16:creationId xmlns:a16="http://schemas.microsoft.com/office/drawing/2014/main" id="{0324319B-29D1-46C9-8EB4-1C871EBF2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7465" y="17462"/>
            <a:ext cx="966523" cy="966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Subtitle 2">
            <a:extLst>
              <a:ext uri="{FF2B5EF4-FFF2-40B4-BE49-F238E27FC236}">
                <a16:creationId xmlns:a16="http://schemas.microsoft.com/office/drawing/2014/main" id="{B63B3067-792F-4562-823D-5774AD54CEEA}"/>
              </a:ext>
            </a:extLst>
          </p:cNvPr>
          <p:cNvSpPr txBox="1">
            <a:spLocks/>
          </p:cNvSpPr>
          <p:nvPr/>
        </p:nvSpPr>
        <p:spPr>
          <a:xfrm>
            <a:off x="76867" y="1371803"/>
            <a:ext cx="9171239" cy="4213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2F9A14-FFBC-39C1-EACE-FDAA6617A71A}"/>
              </a:ext>
            </a:extLst>
          </p:cNvPr>
          <p:cNvSpPr txBox="1"/>
          <p:nvPr/>
        </p:nvSpPr>
        <p:spPr>
          <a:xfrm>
            <a:off x="177331" y="1534228"/>
            <a:ext cx="6354097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u="sng" dirty="0">
                <a:latin typeface="Arial" panose="020B0604020202020204" pitchFamily="34" charset="0"/>
                <a:cs typeface="Arial" panose="020B0604020202020204" pitchFamily="34" charset="0"/>
              </a:rPr>
              <a:t>Working hours</a:t>
            </a:r>
          </a:p>
          <a:p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Monday to Friday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8am - 6pm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Saturday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9am - 2pm</a:t>
            </a:r>
          </a:p>
          <a:p>
            <a:endParaRPr lang="en-GB" sz="1800" b="1" dirty="0">
              <a:latin typeface="Arial" panose="020B0604020202020204" pitchFamily="34" charset="0"/>
              <a:cs typeface="Arial" panose="020B0604020202020204" pitchFamily="34" charset="0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GB" sz="1800" u="sng" dirty="0">
                <a:latin typeface="Arial" panose="020B0604020202020204" pitchFamily="34" charset="0"/>
                <a:cs typeface="Arial" panose="020B0604020202020204" pitchFamily="34" charset="0"/>
              </a:rPr>
              <a:t>HSE guidelines and support 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https://www.hse.gov.uk/coronavirus/working-safely/index.htm</a:t>
            </a:r>
          </a:p>
          <a:p>
            <a:endParaRPr lang="en-GB" sz="1800" dirty="0">
              <a:latin typeface="Arial" panose="020B0604020202020204" pitchFamily="34" charset="0"/>
              <a:cs typeface="Arial" panose="020B0604020202020204" pitchFamily="34" charset="0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Government guidelines </a:t>
            </a:r>
          </a:p>
          <a:p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https://www.gov.uk/coronavirus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761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>
            <a:extLst>
              <a:ext uri="{FF2B5EF4-FFF2-40B4-BE49-F238E27FC236}">
                <a16:creationId xmlns:a16="http://schemas.microsoft.com/office/drawing/2014/main" id="{DA3C47C2-33A2-44B2-BEAB-FEB679075C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3324"/>
            <a:ext cx="12192000" cy="6861324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 3">
            <a:extLst>
              <a:ext uri="{FF2B5EF4-FFF2-40B4-BE49-F238E27FC236}">
                <a16:creationId xmlns:a16="http://schemas.microsoft.com/office/drawing/2014/main" id="{AD182BA8-54AD-4D9F-8264-B0FA8BB47D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246925" y="-479"/>
            <a:ext cx="9468701" cy="6858478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 16">
            <a:extLst>
              <a:ext uri="{FF2B5EF4-FFF2-40B4-BE49-F238E27FC236}">
                <a16:creationId xmlns:a16="http://schemas.microsoft.com/office/drawing/2014/main" id="{4ED83379-0499-45E1-AB78-6AA230F964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479"/>
            <a:ext cx="9324977" cy="6858479"/>
          </a:xfrm>
          <a:custGeom>
            <a:avLst/>
            <a:gdLst>
              <a:gd name="connsiteX0" fmla="*/ 1246925 w 9324977"/>
              <a:gd name="connsiteY0" fmla="*/ 0 h 6858479"/>
              <a:gd name="connsiteX1" fmla="*/ 5076797 w 9324977"/>
              <a:gd name="connsiteY1" fmla="*/ 0 h 6858479"/>
              <a:gd name="connsiteX2" fmla="*/ 6143025 w 9324977"/>
              <a:gd name="connsiteY2" fmla="*/ 0 h 6858479"/>
              <a:gd name="connsiteX3" fmla="*/ 6148602 w 9324977"/>
              <a:gd name="connsiteY3" fmla="*/ 0 h 6858479"/>
              <a:gd name="connsiteX4" fmla="*/ 9324977 w 9324977"/>
              <a:gd name="connsiteY4" fmla="*/ 6858478 h 6858479"/>
              <a:gd name="connsiteX5" fmla="*/ 3359025 w 9324977"/>
              <a:gd name="connsiteY5" fmla="*/ 6858478 h 6858479"/>
              <a:gd name="connsiteX6" fmla="*/ 3359025 w 9324977"/>
              <a:gd name="connsiteY6" fmla="*/ 6858479 h 6858479"/>
              <a:gd name="connsiteX7" fmla="*/ 0 w 9324977"/>
              <a:gd name="connsiteY7" fmla="*/ 6858479 h 6858479"/>
              <a:gd name="connsiteX8" fmla="*/ 0 w 9324977"/>
              <a:gd name="connsiteY8" fmla="*/ 479 h 6858479"/>
              <a:gd name="connsiteX9" fmla="*/ 1246925 w 9324977"/>
              <a:gd name="connsiteY9" fmla="*/ 479 h 6858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24977" h="6858479">
                <a:moveTo>
                  <a:pt x="1246925" y="0"/>
                </a:moveTo>
                <a:lnTo>
                  <a:pt x="5076797" y="0"/>
                </a:lnTo>
                <a:lnTo>
                  <a:pt x="6143025" y="0"/>
                </a:lnTo>
                <a:lnTo>
                  <a:pt x="6148602" y="0"/>
                </a:lnTo>
                <a:lnTo>
                  <a:pt x="9324977" y="6858478"/>
                </a:lnTo>
                <a:lnTo>
                  <a:pt x="3359025" y="6858478"/>
                </a:lnTo>
                <a:lnTo>
                  <a:pt x="3359025" y="6858479"/>
                </a:lnTo>
                <a:lnTo>
                  <a:pt x="0" y="6858479"/>
                </a:lnTo>
                <a:lnTo>
                  <a:pt x="0" y="479"/>
                </a:lnTo>
                <a:lnTo>
                  <a:pt x="1246925" y="479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5A5024-845F-43B4-98DC-43B62DF6D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210" y="99355"/>
            <a:ext cx="6437700" cy="67897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b="1" u="sng" dirty="0">
                <a:latin typeface="Arial" panose="020B0604020202020204" pitchFamily="34" charset="0"/>
                <a:cs typeface="Arial" panose="020B0604020202020204" pitchFamily="34" charset="0"/>
              </a:rPr>
              <a:t>Project Timeline</a:t>
            </a:r>
            <a:endParaRPr lang="en-US" sz="3600" b="1" u="sng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C5013C01-2EE7-409F-A686-F7371E265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789" y="0"/>
            <a:ext cx="745673" cy="1009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ISG-logo - S+B">
            <a:extLst>
              <a:ext uri="{FF2B5EF4-FFF2-40B4-BE49-F238E27FC236}">
                <a16:creationId xmlns:a16="http://schemas.microsoft.com/office/drawing/2014/main" id="{0324319B-29D1-46C9-8EB4-1C871EBF2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7465" y="17462"/>
            <a:ext cx="966523" cy="966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Subtitle 2">
            <a:extLst>
              <a:ext uri="{FF2B5EF4-FFF2-40B4-BE49-F238E27FC236}">
                <a16:creationId xmlns:a16="http://schemas.microsoft.com/office/drawing/2014/main" id="{B63B3067-792F-4562-823D-5774AD54CEEA}"/>
              </a:ext>
            </a:extLst>
          </p:cNvPr>
          <p:cNvSpPr txBox="1">
            <a:spLocks/>
          </p:cNvSpPr>
          <p:nvPr/>
        </p:nvSpPr>
        <p:spPr>
          <a:xfrm>
            <a:off x="76867" y="1371803"/>
            <a:ext cx="9171239" cy="3265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Completion: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November 2022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Key Milestones:</a:t>
            </a:r>
          </a:p>
          <a:p>
            <a:pPr marL="457200" indent="-457200">
              <a:buFontTx/>
              <a:buChar char="-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Removal of hoist and mast climbers to east and west elevations in July 2022</a:t>
            </a:r>
          </a:p>
          <a:p>
            <a:pPr marL="457200" indent="-457200">
              <a:buFontTx/>
              <a:buChar char="-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Removal of site huts in July 2022</a:t>
            </a:r>
          </a:p>
          <a:p>
            <a:pPr marL="457200" indent="-457200">
              <a:buFontTx/>
              <a:buChar char="-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School entrance operational from Golden Lane upon completion.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49569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>
            <a:extLst>
              <a:ext uri="{FF2B5EF4-FFF2-40B4-BE49-F238E27FC236}">
                <a16:creationId xmlns:a16="http://schemas.microsoft.com/office/drawing/2014/main" id="{DA3C47C2-33A2-44B2-BEAB-FEB679075C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3324"/>
            <a:ext cx="12192000" cy="6861324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 3">
            <a:extLst>
              <a:ext uri="{FF2B5EF4-FFF2-40B4-BE49-F238E27FC236}">
                <a16:creationId xmlns:a16="http://schemas.microsoft.com/office/drawing/2014/main" id="{AD182BA8-54AD-4D9F-8264-B0FA8BB47D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246925" y="-479"/>
            <a:ext cx="9468701" cy="6858478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 16">
            <a:extLst>
              <a:ext uri="{FF2B5EF4-FFF2-40B4-BE49-F238E27FC236}">
                <a16:creationId xmlns:a16="http://schemas.microsoft.com/office/drawing/2014/main" id="{4ED83379-0499-45E1-AB78-6AA230F964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479"/>
            <a:ext cx="9324977" cy="6858479"/>
          </a:xfrm>
          <a:custGeom>
            <a:avLst/>
            <a:gdLst>
              <a:gd name="connsiteX0" fmla="*/ 1246925 w 9324977"/>
              <a:gd name="connsiteY0" fmla="*/ 0 h 6858479"/>
              <a:gd name="connsiteX1" fmla="*/ 5076797 w 9324977"/>
              <a:gd name="connsiteY1" fmla="*/ 0 h 6858479"/>
              <a:gd name="connsiteX2" fmla="*/ 6143025 w 9324977"/>
              <a:gd name="connsiteY2" fmla="*/ 0 h 6858479"/>
              <a:gd name="connsiteX3" fmla="*/ 6148602 w 9324977"/>
              <a:gd name="connsiteY3" fmla="*/ 0 h 6858479"/>
              <a:gd name="connsiteX4" fmla="*/ 9324977 w 9324977"/>
              <a:gd name="connsiteY4" fmla="*/ 6858478 h 6858479"/>
              <a:gd name="connsiteX5" fmla="*/ 3359025 w 9324977"/>
              <a:gd name="connsiteY5" fmla="*/ 6858478 h 6858479"/>
              <a:gd name="connsiteX6" fmla="*/ 3359025 w 9324977"/>
              <a:gd name="connsiteY6" fmla="*/ 6858479 h 6858479"/>
              <a:gd name="connsiteX7" fmla="*/ 0 w 9324977"/>
              <a:gd name="connsiteY7" fmla="*/ 6858479 h 6858479"/>
              <a:gd name="connsiteX8" fmla="*/ 0 w 9324977"/>
              <a:gd name="connsiteY8" fmla="*/ 479 h 6858479"/>
              <a:gd name="connsiteX9" fmla="*/ 1246925 w 9324977"/>
              <a:gd name="connsiteY9" fmla="*/ 479 h 6858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24977" h="6858479">
                <a:moveTo>
                  <a:pt x="1246925" y="0"/>
                </a:moveTo>
                <a:lnTo>
                  <a:pt x="5076797" y="0"/>
                </a:lnTo>
                <a:lnTo>
                  <a:pt x="6143025" y="0"/>
                </a:lnTo>
                <a:lnTo>
                  <a:pt x="6148602" y="0"/>
                </a:lnTo>
                <a:lnTo>
                  <a:pt x="9324977" y="6858478"/>
                </a:lnTo>
                <a:lnTo>
                  <a:pt x="3359025" y="6858478"/>
                </a:lnTo>
                <a:lnTo>
                  <a:pt x="3359025" y="6858479"/>
                </a:lnTo>
                <a:lnTo>
                  <a:pt x="0" y="6858479"/>
                </a:lnTo>
                <a:lnTo>
                  <a:pt x="0" y="479"/>
                </a:lnTo>
                <a:lnTo>
                  <a:pt x="1246925" y="479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5A5024-845F-43B4-98DC-43B62DF6D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182" y="161234"/>
            <a:ext cx="8650904" cy="678978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l"/>
            <a:br>
              <a:rPr lang="en-GB" sz="3600" b="1" i="0" u="sng" dirty="0">
                <a:solidFill>
                  <a:schemeClr val="tx1">
                    <a:lumMod val="9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3600" b="1" u="sng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3600" b="1" i="0" u="sng" dirty="0">
                <a:solidFill>
                  <a:schemeClr val="tx1">
                    <a:lumMod val="9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3600" b="1" u="sng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600" b="1" i="0" u="sng" dirty="0">
                <a:solidFill>
                  <a:schemeClr val="tx1">
                    <a:lumMod val="9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Name Our New Residential Building</a:t>
            </a:r>
            <a:endParaRPr lang="en-US" sz="3600" b="1" u="sng" kern="1200" dirty="0">
              <a:solidFill>
                <a:schemeClr val="tx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C5013C01-2EE7-409F-A686-F7371E265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789" y="0"/>
            <a:ext cx="745673" cy="1009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ISG-logo - S+B">
            <a:extLst>
              <a:ext uri="{FF2B5EF4-FFF2-40B4-BE49-F238E27FC236}">
                <a16:creationId xmlns:a16="http://schemas.microsoft.com/office/drawing/2014/main" id="{0324319B-29D1-46C9-8EB4-1C871EBF2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7465" y="17462"/>
            <a:ext cx="966523" cy="966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Subtitle 2">
            <a:extLst>
              <a:ext uri="{FF2B5EF4-FFF2-40B4-BE49-F238E27FC236}">
                <a16:creationId xmlns:a16="http://schemas.microsoft.com/office/drawing/2014/main" id="{B63B3067-792F-4562-823D-5774AD54CEEA}"/>
              </a:ext>
            </a:extLst>
          </p:cNvPr>
          <p:cNvSpPr txBox="1">
            <a:spLocks/>
          </p:cNvSpPr>
          <p:nvPr/>
        </p:nvSpPr>
        <p:spPr>
          <a:xfrm>
            <a:off x="76867" y="1171211"/>
            <a:ext cx="10868208" cy="417058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2000" b="1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Iron Foundry Court (there are records of an iron foundry on the site circa 1894) </a:t>
            </a:r>
          </a:p>
          <a:p>
            <a:r>
              <a:rPr lang="en-GB" sz="20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Cherry Tree Court (a street name from the 1800s) </a:t>
            </a:r>
          </a:p>
          <a:p>
            <a:r>
              <a:rPr lang="en-GB" sz="20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Domingo House (named after the historic Domingo Passage) </a:t>
            </a:r>
          </a:p>
          <a:p>
            <a:r>
              <a:rPr lang="en-GB" sz="20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Black Swan Court (named after the historic Black Swan Court)</a:t>
            </a:r>
          </a:p>
          <a:p>
            <a:r>
              <a:rPr lang="en-GB" sz="20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Schoolhouse Court (due to the building’s proximity to the school).</a:t>
            </a:r>
          </a:p>
          <a:p>
            <a:pPr marL="0" indent="0" algn="l">
              <a:buNone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buNone/>
            </a:pPr>
            <a:r>
              <a:rPr lang="en-GB" sz="2000" i="0" dirty="0">
                <a:solidFill>
                  <a:schemeClr val="tx1">
                    <a:lumMod val="9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Vote by visiting our website: </a:t>
            </a:r>
            <a:r>
              <a:rPr lang="en-GB" sz="2000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www.colpai-project.co.uk</a:t>
            </a:r>
            <a:r>
              <a:rPr lang="en-GB" sz="2000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 call </a:t>
            </a:r>
            <a:r>
              <a:rPr lang="en-GB" sz="2000" dirty="0">
                <a:solidFill>
                  <a:schemeClr val="tx1">
                    <a:lumMod val="9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0800 772 045.</a:t>
            </a:r>
          </a:p>
          <a:p>
            <a:pPr marL="0" indent="0" algn="l">
              <a:buNone/>
            </a:pPr>
            <a:endParaRPr lang="en-GB" sz="2000" dirty="0">
              <a:solidFill>
                <a:schemeClr val="tx1">
                  <a:lumMod val="9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l">
              <a:buNone/>
            </a:pPr>
            <a:r>
              <a:rPr lang="en-GB" sz="2000" dirty="0">
                <a:solidFill>
                  <a:schemeClr val="tx1">
                    <a:lumMod val="9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Please call or email </a:t>
            </a:r>
            <a:r>
              <a:rPr lang="en-GB" sz="2000" u="sng" dirty="0">
                <a:solidFill>
                  <a:schemeClr val="tx1">
                    <a:lumMod val="9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info@colpai-project.co.uk</a:t>
            </a:r>
            <a:r>
              <a:rPr lang="en-GB" sz="2000" dirty="0">
                <a:solidFill>
                  <a:schemeClr val="tx1">
                    <a:lumMod val="9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if you have any questions.</a:t>
            </a:r>
          </a:p>
          <a:p>
            <a:pPr marL="0" indent="0" algn="l">
              <a:buNone/>
            </a:pPr>
            <a:endParaRPr lang="en-GB" sz="2000" i="0" dirty="0">
              <a:solidFill>
                <a:schemeClr val="tx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buNone/>
            </a:pPr>
            <a:r>
              <a:rPr lang="en-GB" sz="2000" dirty="0">
                <a:solidFill>
                  <a:schemeClr val="tx1">
                    <a:lumMod val="9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You can vote up until </a:t>
            </a:r>
            <a:r>
              <a:rPr lang="en-GB" sz="2000" b="1" dirty="0">
                <a:solidFill>
                  <a:schemeClr val="tx1">
                    <a:lumMod val="9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27 July 2022</a:t>
            </a:r>
            <a:r>
              <a:rPr lang="en-GB" sz="2000" dirty="0">
                <a:solidFill>
                  <a:schemeClr val="tx1">
                    <a:lumMod val="9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2000" i="0" dirty="0">
              <a:solidFill>
                <a:schemeClr val="tx1">
                  <a:lumMod val="9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45602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>
            <a:extLst>
              <a:ext uri="{FF2B5EF4-FFF2-40B4-BE49-F238E27FC236}">
                <a16:creationId xmlns:a16="http://schemas.microsoft.com/office/drawing/2014/main" id="{DA3C47C2-33A2-44B2-BEAB-FEB679075C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3324"/>
            <a:ext cx="12192000" cy="6861324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 3">
            <a:extLst>
              <a:ext uri="{FF2B5EF4-FFF2-40B4-BE49-F238E27FC236}">
                <a16:creationId xmlns:a16="http://schemas.microsoft.com/office/drawing/2014/main" id="{AD182BA8-54AD-4D9F-8264-B0FA8BB47D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246925" y="-479"/>
            <a:ext cx="9468701" cy="6858478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 16">
            <a:extLst>
              <a:ext uri="{FF2B5EF4-FFF2-40B4-BE49-F238E27FC236}">
                <a16:creationId xmlns:a16="http://schemas.microsoft.com/office/drawing/2014/main" id="{4ED83379-0499-45E1-AB78-6AA230F964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479"/>
            <a:ext cx="9324977" cy="6858479"/>
          </a:xfrm>
          <a:custGeom>
            <a:avLst/>
            <a:gdLst>
              <a:gd name="connsiteX0" fmla="*/ 1246925 w 9324977"/>
              <a:gd name="connsiteY0" fmla="*/ 0 h 6858479"/>
              <a:gd name="connsiteX1" fmla="*/ 5076797 w 9324977"/>
              <a:gd name="connsiteY1" fmla="*/ 0 h 6858479"/>
              <a:gd name="connsiteX2" fmla="*/ 6143025 w 9324977"/>
              <a:gd name="connsiteY2" fmla="*/ 0 h 6858479"/>
              <a:gd name="connsiteX3" fmla="*/ 6148602 w 9324977"/>
              <a:gd name="connsiteY3" fmla="*/ 0 h 6858479"/>
              <a:gd name="connsiteX4" fmla="*/ 9324977 w 9324977"/>
              <a:gd name="connsiteY4" fmla="*/ 6858478 h 6858479"/>
              <a:gd name="connsiteX5" fmla="*/ 3359025 w 9324977"/>
              <a:gd name="connsiteY5" fmla="*/ 6858478 h 6858479"/>
              <a:gd name="connsiteX6" fmla="*/ 3359025 w 9324977"/>
              <a:gd name="connsiteY6" fmla="*/ 6858479 h 6858479"/>
              <a:gd name="connsiteX7" fmla="*/ 0 w 9324977"/>
              <a:gd name="connsiteY7" fmla="*/ 6858479 h 6858479"/>
              <a:gd name="connsiteX8" fmla="*/ 0 w 9324977"/>
              <a:gd name="connsiteY8" fmla="*/ 479 h 6858479"/>
              <a:gd name="connsiteX9" fmla="*/ 1246925 w 9324977"/>
              <a:gd name="connsiteY9" fmla="*/ 479 h 6858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24977" h="6858479">
                <a:moveTo>
                  <a:pt x="1246925" y="0"/>
                </a:moveTo>
                <a:lnTo>
                  <a:pt x="5076797" y="0"/>
                </a:lnTo>
                <a:lnTo>
                  <a:pt x="6143025" y="0"/>
                </a:lnTo>
                <a:lnTo>
                  <a:pt x="6148602" y="0"/>
                </a:lnTo>
                <a:lnTo>
                  <a:pt x="9324977" y="6858478"/>
                </a:lnTo>
                <a:lnTo>
                  <a:pt x="3359025" y="6858478"/>
                </a:lnTo>
                <a:lnTo>
                  <a:pt x="3359025" y="6858479"/>
                </a:lnTo>
                <a:lnTo>
                  <a:pt x="0" y="6858479"/>
                </a:lnTo>
                <a:lnTo>
                  <a:pt x="0" y="479"/>
                </a:lnTo>
                <a:lnTo>
                  <a:pt x="1246925" y="479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C5013C01-2EE7-409F-A686-F7371E265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789" y="0"/>
            <a:ext cx="745673" cy="1009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ISG-logo - S+B">
            <a:extLst>
              <a:ext uri="{FF2B5EF4-FFF2-40B4-BE49-F238E27FC236}">
                <a16:creationId xmlns:a16="http://schemas.microsoft.com/office/drawing/2014/main" id="{0324319B-29D1-46C9-8EB4-1C871EBF2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7465" y="17462"/>
            <a:ext cx="966523" cy="966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Subtitle 2">
            <a:extLst>
              <a:ext uri="{FF2B5EF4-FFF2-40B4-BE49-F238E27FC236}">
                <a16:creationId xmlns:a16="http://schemas.microsoft.com/office/drawing/2014/main" id="{B63B3067-792F-4562-823D-5774AD54CEEA}"/>
              </a:ext>
            </a:extLst>
          </p:cNvPr>
          <p:cNvSpPr txBox="1">
            <a:spLocks/>
          </p:cNvSpPr>
          <p:nvPr/>
        </p:nvSpPr>
        <p:spPr>
          <a:xfrm>
            <a:off x="1476374" y="3097966"/>
            <a:ext cx="9171239" cy="4213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6000" b="1" u="sng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Q&amp;A</a:t>
            </a:r>
            <a:endParaRPr kumimoji="0" lang="en-GB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7178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>
            <a:extLst>
              <a:ext uri="{FF2B5EF4-FFF2-40B4-BE49-F238E27FC236}">
                <a16:creationId xmlns:a16="http://schemas.microsoft.com/office/drawing/2014/main" id="{DA3C47C2-33A2-44B2-BEAB-FEB679075C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3324"/>
            <a:ext cx="12192000" cy="6861324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 3">
            <a:extLst>
              <a:ext uri="{FF2B5EF4-FFF2-40B4-BE49-F238E27FC236}">
                <a16:creationId xmlns:a16="http://schemas.microsoft.com/office/drawing/2014/main" id="{AD182BA8-54AD-4D9F-8264-B0FA8BB47D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246925" y="-479"/>
            <a:ext cx="9468701" cy="6858478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 16">
            <a:extLst>
              <a:ext uri="{FF2B5EF4-FFF2-40B4-BE49-F238E27FC236}">
                <a16:creationId xmlns:a16="http://schemas.microsoft.com/office/drawing/2014/main" id="{4ED83379-0499-45E1-AB78-6AA230F964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479"/>
            <a:ext cx="9324977" cy="6858479"/>
          </a:xfrm>
          <a:custGeom>
            <a:avLst/>
            <a:gdLst>
              <a:gd name="connsiteX0" fmla="*/ 1246925 w 9324977"/>
              <a:gd name="connsiteY0" fmla="*/ 0 h 6858479"/>
              <a:gd name="connsiteX1" fmla="*/ 5076797 w 9324977"/>
              <a:gd name="connsiteY1" fmla="*/ 0 h 6858479"/>
              <a:gd name="connsiteX2" fmla="*/ 6143025 w 9324977"/>
              <a:gd name="connsiteY2" fmla="*/ 0 h 6858479"/>
              <a:gd name="connsiteX3" fmla="*/ 6148602 w 9324977"/>
              <a:gd name="connsiteY3" fmla="*/ 0 h 6858479"/>
              <a:gd name="connsiteX4" fmla="*/ 9324977 w 9324977"/>
              <a:gd name="connsiteY4" fmla="*/ 6858478 h 6858479"/>
              <a:gd name="connsiteX5" fmla="*/ 3359025 w 9324977"/>
              <a:gd name="connsiteY5" fmla="*/ 6858478 h 6858479"/>
              <a:gd name="connsiteX6" fmla="*/ 3359025 w 9324977"/>
              <a:gd name="connsiteY6" fmla="*/ 6858479 h 6858479"/>
              <a:gd name="connsiteX7" fmla="*/ 0 w 9324977"/>
              <a:gd name="connsiteY7" fmla="*/ 6858479 h 6858479"/>
              <a:gd name="connsiteX8" fmla="*/ 0 w 9324977"/>
              <a:gd name="connsiteY8" fmla="*/ 479 h 6858479"/>
              <a:gd name="connsiteX9" fmla="*/ 1246925 w 9324977"/>
              <a:gd name="connsiteY9" fmla="*/ 479 h 6858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24977" h="6858479">
                <a:moveTo>
                  <a:pt x="1246925" y="0"/>
                </a:moveTo>
                <a:lnTo>
                  <a:pt x="5076797" y="0"/>
                </a:lnTo>
                <a:lnTo>
                  <a:pt x="6143025" y="0"/>
                </a:lnTo>
                <a:lnTo>
                  <a:pt x="6148602" y="0"/>
                </a:lnTo>
                <a:lnTo>
                  <a:pt x="9324977" y="6858478"/>
                </a:lnTo>
                <a:lnTo>
                  <a:pt x="3359025" y="6858478"/>
                </a:lnTo>
                <a:lnTo>
                  <a:pt x="3359025" y="6858479"/>
                </a:lnTo>
                <a:lnTo>
                  <a:pt x="0" y="6858479"/>
                </a:lnTo>
                <a:lnTo>
                  <a:pt x="0" y="479"/>
                </a:lnTo>
                <a:lnTo>
                  <a:pt x="1246925" y="479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5A5024-845F-43B4-98DC-43B62DF6D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" y="-3325"/>
            <a:ext cx="6437700" cy="67897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b="1" u="sng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Webinar P</a:t>
            </a:r>
            <a:r>
              <a:rPr lang="en-US" sz="3600" b="1" u="sng" dirty="0">
                <a:latin typeface="Arial" panose="020B0604020202020204" pitchFamily="34" charset="0"/>
                <a:cs typeface="Arial" panose="020B0604020202020204" pitchFamily="34" charset="0"/>
              </a:rPr>
              <a:t>rotocol</a:t>
            </a:r>
            <a:endParaRPr lang="en-US" sz="3600" b="1" u="sng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C5013C01-2EE7-409F-A686-F7371E265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789" y="0"/>
            <a:ext cx="745673" cy="1009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ISG-logo - S+B">
            <a:extLst>
              <a:ext uri="{FF2B5EF4-FFF2-40B4-BE49-F238E27FC236}">
                <a16:creationId xmlns:a16="http://schemas.microsoft.com/office/drawing/2014/main" id="{0324319B-29D1-46C9-8EB4-1C871EBF2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7465" y="17462"/>
            <a:ext cx="966523" cy="966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Subtitle 2">
            <a:extLst>
              <a:ext uri="{FF2B5EF4-FFF2-40B4-BE49-F238E27FC236}">
                <a16:creationId xmlns:a16="http://schemas.microsoft.com/office/drawing/2014/main" id="{B63B3067-792F-4562-823D-5774AD54CEEA}"/>
              </a:ext>
            </a:extLst>
          </p:cNvPr>
          <p:cNvSpPr txBox="1">
            <a:spLocks/>
          </p:cNvSpPr>
          <p:nvPr/>
        </p:nvSpPr>
        <p:spPr>
          <a:xfrm>
            <a:off x="76867" y="1371803"/>
            <a:ext cx="9171239" cy="4213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 project team is available to discuss and answer questions regarding progress with the works on-site only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This meeting is not designed or intended to be solely a forum for debating planning related matters, which should be raised with the appropriate planning officers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We request participants be respectful to all attendees so the webinar runs smoothly.</a:t>
            </a:r>
          </a:p>
        </p:txBody>
      </p:sp>
    </p:spTree>
    <p:extLst>
      <p:ext uri="{BB962C8B-B14F-4D97-AF65-F5344CB8AC3E}">
        <p14:creationId xmlns:p14="http://schemas.microsoft.com/office/powerpoint/2010/main" val="3703184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>
            <a:extLst>
              <a:ext uri="{FF2B5EF4-FFF2-40B4-BE49-F238E27FC236}">
                <a16:creationId xmlns:a16="http://schemas.microsoft.com/office/drawing/2014/main" id="{DA3C47C2-33A2-44B2-BEAB-FEB679075C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3324"/>
            <a:ext cx="12192000" cy="6861324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 3">
            <a:extLst>
              <a:ext uri="{FF2B5EF4-FFF2-40B4-BE49-F238E27FC236}">
                <a16:creationId xmlns:a16="http://schemas.microsoft.com/office/drawing/2014/main" id="{AD182BA8-54AD-4D9F-8264-B0FA8BB47D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246925" y="-479"/>
            <a:ext cx="9468701" cy="6858478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 16">
            <a:extLst>
              <a:ext uri="{FF2B5EF4-FFF2-40B4-BE49-F238E27FC236}">
                <a16:creationId xmlns:a16="http://schemas.microsoft.com/office/drawing/2014/main" id="{4ED83379-0499-45E1-AB78-6AA230F964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479"/>
            <a:ext cx="9324977" cy="6858479"/>
          </a:xfrm>
          <a:custGeom>
            <a:avLst/>
            <a:gdLst>
              <a:gd name="connsiteX0" fmla="*/ 1246925 w 9324977"/>
              <a:gd name="connsiteY0" fmla="*/ 0 h 6858479"/>
              <a:gd name="connsiteX1" fmla="*/ 5076797 w 9324977"/>
              <a:gd name="connsiteY1" fmla="*/ 0 h 6858479"/>
              <a:gd name="connsiteX2" fmla="*/ 6143025 w 9324977"/>
              <a:gd name="connsiteY2" fmla="*/ 0 h 6858479"/>
              <a:gd name="connsiteX3" fmla="*/ 6148602 w 9324977"/>
              <a:gd name="connsiteY3" fmla="*/ 0 h 6858479"/>
              <a:gd name="connsiteX4" fmla="*/ 9324977 w 9324977"/>
              <a:gd name="connsiteY4" fmla="*/ 6858478 h 6858479"/>
              <a:gd name="connsiteX5" fmla="*/ 3359025 w 9324977"/>
              <a:gd name="connsiteY5" fmla="*/ 6858478 h 6858479"/>
              <a:gd name="connsiteX6" fmla="*/ 3359025 w 9324977"/>
              <a:gd name="connsiteY6" fmla="*/ 6858479 h 6858479"/>
              <a:gd name="connsiteX7" fmla="*/ 0 w 9324977"/>
              <a:gd name="connsiteY7" fmla="*/ 6858479 h 6858479"/>
              <a:gd name="connsiteX8" fmla="*/ 0 w 9324977"/>
              <a:gd name="connsiteY8" fmla="*/ 479 h 6858479"/>
              <a:gd name="connsiteX9" fmla="*/ 1246925 w 9324977"/>
              <a:gd name="connsiteY9" fmla="*/ 479 h 6858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24977" h="6858479">
                <a:moveTo>
                  <a:pt x="1246925" y="0"/>
                </a:moveTo>
                <a:lnTo>
                  <a:pt x="5076797" y="0"/>
                </a:lnTo>
                <a:lnTo>
                  <a:pt x="6143025" y="0"/>
                </a:lnTo>
                <a:lnTo>
                  <a:pt x="6148602" y="0"/>
                </a:lnTo>
                <a:lnTo>
                  <a:pt x="9324977" y="6858478"/>
                </a:lnTo>
                <a:lnTo>
                  <a:pt x="3359025" y="6858478"/>
                </a:lnTo>
                <a:lnTo>
                  <a:pt x="3359025" y="6858479"/>
                </a:lnTo>
                <a:lnTo>
                  <a:pt x="0" y="6858479"/>
                </a:lnTo>
                <a:lnTo>
                  <a:pt x="0" y="479"/>
                </a:lnTo>
                <a:lnTo>
                  <a:pt x="1246925" y="479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5A5024-845F-43B4-98DC-43B62DF6D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77" y="305007"/>
            <a:ext cx="6437700" cy="67897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3600" b="1" u="sng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Residential Building:</a:t>
            </a:r>
            <a:br>
              <a:rPr lang="en-US" sz="3600" b="1" u="sng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External Elevations </a:t>
            </a:r>
            <a:endParaRPr lang="en-US" sz="3600" b="1" u="sng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C5013C01-2EE7-409F-A686-F7371E265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789" y="0"/>
            <a:ext cx="745673" cy="1009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ISG-logo - S+B">
            <a:extLst>
              <a:ext uri="{FF2B5EF4-FFF2-40B4-BE49-F238E27FC236}">
                <a16:creationId xmlns:a16="http://schemas.microsoft.com/office/drawing/2014/main" id="{0324319B-29D1-46C9-8EB4-1C871EBF2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7465" y="17462"/>
            <a:ext cx="966523" cy="966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Subtitle 2">
            <a:extLst>
              <a:ext uri="{FF2B5EF4-FFF2-40B4-BE49-F238E27FC236}">
                <a16:creationId xmlns:a16="http://schemas.microsoft.com/office/drawing/2014/main" id="{B63B3067-792F-4562-823D-5774AD54CEEA}"/>
              </a:ext>
            </a:extLst>
          </p:cNvPr>
          <p:cNvSpPr txBox="1">
            <a:spLocks/>
          </p:cNvSpPr>
          <p:nvPr/>
        </p:nvSpPr>
        <p:spPr>
          <a:xfrm>
            <a:off x="76867" y="1371803"/>
            <a:ext cx="11642382" cy="4213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44CCA72-3070-A075-9F6F-23AA17A3CAB8}"/>
              </a:ext>
            </a:extLst>
          </p:cNvPr>
          <p:cNvSpPr txBox="1"/>
          <p:nvPr/>
        </p:nvSpPr>
        <p:spPr>
          <a:xfrm>
            <a:off x="2626652" y="6467469"/>
            <a:ext cx="119176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    North elevation                                                                 South elevation                       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646B4D-6A66-43D5-962E-78C92EEF8A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3906" y="1314984"/>
            <a:ext cx="3861953" cy="513550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7BD8CCF-E21F-4223-A4B3-C087633765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0638" y="1314984"/>
            <a:ext cx="3837822" cy="513550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172758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>
            <a:extLst>
              <a:ext uri="{FF2B5EF4-FFF2-40B4-BE49-F238E27FC236}">
                <a16:creationId xmlns:a16="http://schemas.microsoft.com/office/drawing/2014/main" id="{DA3C47C2-33A2-44B2-BEAB-FEB679075C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3324"/>
            <a:ext cx="12192000" cy="6861324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 3">
            <a:extLst>
              <a:ext uri="{FF2B5EF4-FFF2-40B4-BE49-F238E27FC236}">
                <a16:creationId xmlns:a16="http://schemas.microsoft.com/office/drawing/2014/main" id="{AD182BA8-54AD-4D9F-8264-B0FA8BB47D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246925" y="-479"/>
            <a:ext cx="9468701" cy="6858478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 16">
            <a:extLst>
              <a:ext uri="{FF2B5EF4-FFF2-40B4-BE49-F238E27FC236}">
                <a16:creationId xmlns:a16="http://schemas.microsoft.com/office/drawing/2014/main" id="{4ED83379-0499-45E1-AB78-6AA230F964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479"/>
            <a:ext cx="9324977" cy="6858479"/>
          </a:xfrm>
          <a:custGeom>
            <a:avLst/>
            <a:gdLst>
              <a:gd name="connsiteX0" fmla="*/ 1246925 w 9324977"/>
              <a:gd name="connsiteY0" fmla="*/ 0 h 6858479"/>
              <a:gd name="connsiteX1" fmla="*/ 5076797 w 9324977"/>
              <a:gd name="connsiteY1" fmla="*/ 0 h 6858479"/>
              <a:gd name="connsiteX2" fmla="*/ 6143025 w 9324977"/>
              <a:gd name="connsiteY2" fmla="*/ 0 h 6858479"/>
              <a:gd name="connsiteX3" fmla="*/ 6148602 w 9324977"/>
              <a:gd name="connsiteY3" fmla="*/ 0 h 6858479"/>
              <a:gd name="connsiteX4" fmla="*/ 9324977 w 9324977"/>
              <a:gd name="connsiteY4" fmla="*/ 6858478 h 6858479"/>
              <a:gd name="connsiteX5" fmla="*/ 3359025 w 9324977"/>
              <a:gd name="connsiteY5" fmla="*/ 6858478 h 6858479"/>
              <a:gd name="connsiteX6" fmla="*/ 3359025 w 9324977"/>
              <a:gd name="connsiteY6" fmla="*/ 6858479 h 6858479"/>
              <a:gd name="connsiteX7" fmla="*/ 0 w 9324977"/>
              <a:gd name="connsiteY7" fmla="*/ 6858479 h 6858479"/>
              <a:gd name="connsiteX8" fmla="*/ 0 w 9324977"/>
              <a:gd name="connsiteY8" fmla="*/ 479 h 6858479"/>
              <a:gd name="connsiteX9" fmla="*/ 1246925 w 9324977"/>
              <a:gd name="connsiteY9" fmla="*/ 479 h 6858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24977" h="6858479">
                <a:moveTo>
                  <a:pt x="1246925" y="0"/>
                </a:moveTo>
                <a:lnTo>
                  <a:pt x="5076797" y="0"/>
                </a:lnTo>
                <a:lnTo>
                  <a:pt x="6143025" y="0"/>
                </a:lnTo>
                <a:lnTo>
                  <a:pt x="6148602" y="0"/>
                </a:lnTo>
                <a:lnTo>
                  <a:pt x="9324977" y="6858478"/>
                </a:lnTo>
                <a:lnTo>
                  <a:pt x="3359025" y="6858478"/>
                </a:lnTo>
                <a:lnTo>
                  <a:pt x="3359025" y="6858479"/>
                </a:lnTo>
                <a:lnTo>
                  <a:pt x="0" y="6858479"/>
                </a:lnTo>
                <a:lnTo>
                  <a:pt x="0" y="479"/>
                </a:lnTo>
                <a:lnTo>
                  <a:pt x="1246925" y="479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5A5024-845F-43B4-98DC-43B62DF6D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77" y="305007"/>
            <a:ext cx="6437700" cy="67897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3600" b="1" u="sng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Residential Building:</a:t>
            </a:r>
            <a:br>
              <a:rPr lang="en-US" sz="3600" b="1" u="sng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External Elevations </a:t>
            </a:r>
            <a:endParaRPr lang="en-US" sz="3600" b="1" u="sng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C5013C01-2EE7-409F-A686-F7371E265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789" y="0"/>
            <a:ext cx="745673" cy="1009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ISG-logo - S+B">
            <a:extLst>
              <a:ext uri="{FF2B5EF4-FFF2-40B4-BE49-F238E27FC236}">
                <a16:creationId xmlns:a16="http://schemas.microsoft.com/office/drawing/2014/main" id="{0324319B-29D1-46C9-8EB4-1C871EBF2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7465" y="17462"/>
            <a:ext cx="966523" cy="966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Subtitle 2">
            <a:extLst>
              <a:ext uri="{FF2B5EF4-FFF2-40B4-BE49-F238E27FC236}">
                <a16:creationId xmlns:a16="http://schemas.microsoft.com/office/drawing/2014/main" id="{B63B3067-792F-4562-823D-5774AD54CEEA}"/>
              </a:ext>
            </a:extLst>
          </p:cNvPr>
          <p:cNvSpPr txBox="1">
            <a:spLocks/>
          </p:cNvSpPr>
          <p:nvPr/>
        </p:nvSpPr>
        <p:spPr>
          <a:xfrm>
            <a:off x="76867" y="1371803"/>
            <a:ext cx="11642382" cy="4213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44CCA72-3070-A075-9F6F-23AA17A3CAB8}"/>
              </a:ext>
            </a:extLst>
          </p:cNvPr>
          <p:cNvSpPr txBox="1"/>
          <p:nvPr/>
        </p:nvSpPr>
        <p:spPr>
          <a:xfrm>
            <a:off x="2362893" y="6247508"/>
            <a:ext cx="119176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East elevation                                                                      West elevation  </a:t>
            </a:r>
          </a:p>
        </p:txBody>
      </p:sp>
      <p:pic>
        <p:nvPicPr>
          <p:cNvPr id="10" name="Picture 9" descr="A picture containing outdoor, handcart&#10;&#10;Description automatically generated">
            <a:extLst>
              <a:ext uri="{FF2B5EF4-FFF2-40B4-BE49-F238E27FC236}">
                <a16:creationId xmlns:a16="http://schemas.microsoft.com/office/drawing/2014/main" id="{82FC7AC0-96B1-426A-90CB-51FCF7A0CE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58051" y="1673742"/>
            <a:ext cx="5227160" cy="392037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A7AE69E-358D-46F8-988C-9148C296E2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6924" y="1020346"/>
            <a:ext cx="3920370" cy="5229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9579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>
            <a:extLst>
              <a:ext uri="{FF2B5EF4-FFF2-40B4-BE49-F238E27FC236}">
                <a16:creationId xmlns:a16="http://schemas.microsoft.com/office/drawing/2014/main" id="{DA3C47C2-33A2-44B2-BEAB-FEB679075C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3324"/>
            <a:ext cx="12192000" cy="6861324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 3">
            <a:extLst>
              <a:ext uri="{FF2B5EF4-FFF2-40B4-BE49-F238E27FC236}">
                <a16:creationId xmlns:a16="http://schemas.microsoft.com/office/drawing/2014/main" id="{AD182BA8-54AD-4D9F-8264-B0FA8BB47D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246925" y="-479"/>
            <a:ext cx="9468701" cy="6858478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 16">
            <a:extLst>
              <a:ext uri="{FF2B5EF4-FFF2-40B4-BE49-F238E27FC236}">
                <a16:creationId xmlns:a16="http://schemas.microsoft.com/office/drawing/2014/main" id="{4ED83379-0499-45E1-AB78-6AA230F964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479"/>
            <a:ext cx="9324977" cy="6858479"/>
          </a:xfrm>
          <a:custGeom>
            <a:avLst/>
            <a:gdLst>
              <a:gd name="connsiteX0" fmla="*/ 1246925 w 9324977"/>
              <a:gd name="connsiteY0" fmla="*/ 0 h 6858479"/>
              <a:gd name="connsiteX1" fmla="*/ 5076797 w 9324977"/>
              <a:gd name="connsiteY1" fmla="*/ 0 h 6858479"/>
              <a:gd name="connsiteX2" fmla="*/ 6143025 w 9324977"/>
              <a:gd name="connsiteY2" fmla="*/ 0 h 6858479"/>
              <a:gd name="connsiteX3" fmla="*/ 6148602 w 9324977"/>
              <a:gd name="connsiteY3" fmla="*/ 0 h 6858479"/>
              <a:gd name="connsiteX4" fmla="*/ 9324977 w 9324977"/>
              <a:gd name="connsiteY4" fmla="*/ 6858478 h 6858479"/>
              <a:gd name="connsiteX5" fmla="*/ 3359025 w 9324977"/>
              <a:gd name="connsiteY5" fmla="*/ 6858478 h 6858479"/>
              <a:gd name="connsiteX6" fmla="*/ 3359025 w 9324977"/>
              <a:gd name="connsiteY6" fmla="*/ 6858479 h 6858479"/>
              <a:gd name="connsiteX7" fmla="*/ 0 w 9324977"/>
              <a:gd name="connsiteY7" fmla="*/ 6858479 h 6858479"/>
              <a:gd name="connsiteX8" fmla="*/ 0 w 9324977"/>
              <a:gd name="connsiteY8" fmla="*/ 479 h 6858479"/>
              <a:gd name="connsiteX9" fmla="*/ 1246925 w 9324977"/>
              <a:gd name="connsiteY9" fmla="*/ 479 h 6858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24977" h="6858479">
                <a:moveTo>
                  <a:pt x="1246925" y="0"/>
                </a:moveTo>
                <a:lnTo>
                  <a:pt x="5076797" y="0"/>
                </a:lnTo>
                <a:lnTo>
                  <a:pt x="6143025" y="0"/>
                </a:lnTo>
                <a:lnTo>
                  <a:pt x="6148602" y="0"/>
                </a:lnTo>
                <a:lnTo>
                  <a:pt x="9324977" y="6858478"/>
                </a:lnTo>
                <a:lnTo>
                  <a:pt x="3359025" y="6858478"/>
                </a:lnTo>
                <a:lnTo>
                  <a:pt x="3359025" y="6858479"/>
                </a:lnTo>
                <a:lnTo>
                  <a:pt x="0" y="6858479"/>
                </a:lnTo>
                <a:lnTo>
                  <a:pt x="0" y="479"/>
                </a:lnTo>
                <a:lnTo>
                  <a:pt x="1246925" y="479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5A5024-845F-43B4-98DC-43B62DF6D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51914"/>
            <a:ext cx="6437700" cy="67897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3600" b="1" u="sng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Residential Building:</a:t>
            </a:r>
            <a:br>
              <a:rPr lang="en-US" sz="3600" b="1" u="sng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External Areas</a:t>
            </a:r>
            <a:endParaRPr lang="en-US" sz="3600" b="1" u="sng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C5013C01-2EE7-409F-A686-F7371E265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789" y="0"/>
            <a:ext cx="745673" cy="1009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ISG-logo - S+B">
            <a:extLst>
              <a:ext uri="{FF2B5EF4-FFF2-40B4-BE49-F238E27FC236}">
                <a16:creationId xmlns:a16="http://schemas.microsoft.com/office/drawing/2014/main" id="{0324319B-29D1-46C9-8EB4-1C871EBF2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7465" y="17462"/>
            <a:ext cx="966523" cy="966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Subtitle 2">
            <a:extLst>
              <a:ext uri="{FF2B5EF4-FFF2-40B4-BE49-F238E27FC236}">
                <a16:creationId xmlns:a16="http://schemas.microsoft.com/office/drawing/2014/main" id="{B63B3067-792F-4562-823D-5774AD54CEEA}"/>
              </a:ext>
            </a:extLst>
          </p:cNvPr>
          <p:cNvSpPr txBox="1">
            <a:spLocks/>
          </p:cNvSpPr>
          <p:nvPr/>
        </p:nvSpPr>
        <p:spPr>
          <a:xfrm>
            <a:off x="76867" y="1371803"/>
            <a:ext cx="9171239" cy="4213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158D488-B806-CF49-E56F-39BFA99B9240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1300" y="2027448"/>
            <a:ext cx="4804928" cy="32119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D8B2B3F-D60A-C5EE-BAD0-66DB63471D84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684982" y="1917950"/>
            <a:ext cx="4804929" cy="34273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682612F-91A9-A7A1-AE82-F5F97EE2F2F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379143" y="1829780"/>
            <a:ext cx="4804929" cy="360369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CA72C05-0758-5834-DF5D-06CD3AF0DB78}"/>
              </a:ext>
            </a:extLst>
          </p:cNvPr>
          <p:cNvSpPr txBox="1"/>
          <p:nvPr/>
        </p:nvSpPr>
        <p:spPr>
          <a:xfrm>
            <a:off x="1156305" y="6034093"/>
            <a:ext cx="22465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Walkway soffit and lighting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C63C5E9-C7CF-7BFD-E9DB-7F2E2003C9C6}"/>
              </a:ext>
            </a:extLst>
          </p:cNvPr>
          <p:cNvSpPr txBox="1"/>
          <p:nvPr/>
        </p:nvSpPr>
        <p:spPr>
          <a:xfrm>
            <a:off x="3825551" y="6034093"/>
            <a:ext cx="4154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Walkway m</a:t>
            </a:r>
            <a:r>
              <a:rPr lang="en-GB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echanical, electrical, and plumbing (MEP)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services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3262AB0-2D03-1F30-54D3-8C4805BF0524}"/>
              </a:ext>
            </a:extLst>
          </p:cNvPr>
          <p:cNvSpPr txBox="1"/>
          <p:nvPr/>
        </p:nvSpPr>
        <p:spPr>
          <a:xfrm>
            <a:off x="7972277" y="6034093"/>
            <a:ext cx="38682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Balustrade and </a:t>
            </a:r>
            <a:r>
              <a:rPr lang="en-GB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glass-reinforced concrete </a:t>
            </a:r>
            <a:r>
              <a:rPr lang="en-GB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GRC)</a:t>
            </a:r>
          </a:p>
        </p:txBody>
      </p:sp>
    </p:spTree>
    <p:extLst>
      <p:ext uri="{BB962C8B-B14F-4D97-AF65-F5344CB8AC3E}">
        <p14:creationId xmlns:p14="http://schemas.microsoft.com/office/powerpoint/2010/main" val="17664893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>
            <a:extLst>
              <a:ext uri="{FF2B5EF4-FFF2-40B4-BE49-F238E27FC236}">
                <a16:creationId xmlns:a16="http://schemas.microsoft.com/office/drawing/2014/main" id="{DA3C47C2-33A2-44B2-BEAB-FEB679075C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3324"/>
            <a:ext cx="12192000" cy="6861324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 3">
            <a:extLst>
              <a:ext uri="{FF2B5EF4-FFF2-40B4-BE49-F238E27FC236}">
                <a16:creationId xmlns:a16="http://schemas.microsoft.com/office/drawing/2014/main" id="{AD182BA8-54AD-4D9F-8264-B0FA8BB47D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246925" y="-479"/>
            <a:ext cx="9468701" cy="6858478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 16">
            <a:extLst>
              <a:ext uri="{FF2B5EF4-FFF2-40B4-BE49-F238E27FC236}">
                <a16:creationId xmlns:a16="http://schemas.microsoft.com/office/drawing/2014/main" id="{4ED83379-0499-45E1-AB78-6AA230F964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479"/>
            <a:ext cx="9324977" cy="6858479"/>
          </a:xfrm>
          <a:custGeom>
            <a:avLst/>
            <a:gdLst>
              <a:gd name="connsiteX0" fmla="*/ 1246925 w 9324977"/>
              <a:gd name="connsiteY0" fmla="*/ 0 h 6858479"/>
              <a:gd name="connsiteX1" fmla="*/ 5076797 w 9324977"/>
              <a:gd name="connsiteY1" fmla="*/ 0 h 6858479"/>
              <a:gd name="connsiteX2" fmla="*/ 6143025 w 9324977"/>
              <a:gd name="connsiteY2" fmla="*/ 0 h 6858479"/>
              <a:gd name="connsiteX3" fmla="*/ 6148602 w 9324977"/>
              <a:gd name="connsiteY3" fmla="*/ 0 h 6858479"/>
              <a:gd name="connsiteX4" fmla="*/ 9324977 w 9324977"/>
              <a:gd name="connsiteY4" fmla="*/ 6858478 h 6858479"/>
              <a:gd name="connsiteX5" fmla="*/ 3359025 w 9324977"/>
              <a:gd name="connsiteY5" fmla="*/ 6858478 h 6858479"/>
              <a:gd name="connsiteX6" fmla="*/ 3359025 w 9324977"/>
              <a:gd name="connsiteY6" fmla="*/ 6858479 h 6858479"/>
              <a:gd name="connsiteX7" fmla="*/ 0 w 9324977"/>
              <a:gd name="connsiteY7" fmla="*/ 6858479 h 6858479"/>
              <a:gd name="connsiteX8" fmla="*/ 0 w 9324977"/>
              <a:gd name="connsiteY8" fmla="*/ 479 h 6858479"/>
              <a:gd name="connsiteX9" fmla="*/ 1246925 w 9324977"/>
              <a:gd name="connsiteY9" fmla="*/ 479 h 6858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24977" h="6858479">
                <a:moveTo>
                  <a:pt x="1246925" y="0"/>
                </a:moveTo>
                <a:lnTo>
                  <a:pt x="5076797" y="0"/>
                </a:lnTo>
                <a:lnTo>
                  <a:pt x="6143025" y="0"/>
                </a:lnTo>
                <a:lnTo>
                  <a:pt x="6148602" y="0"/>
                </a:lnTo>
                <a:lnTo>
                  <a:pt x="9324977" y="6858478"/>
                </a:lnTo>
                <a:lnTo>
                  <a:pt x="3359025" y="6858478"/>
                </a:lnTo>
                <a:lnTo>
                  <a:pt x="3359025" y="6858479"/>
                </a:lnTo>
                <a:lnTo>
                  <a:pt x="0" y="6858479"/>
                </a:lnTo>
                <a:lnTo>
                  <a:pt x="0" y="479"/>
                </a:lnTo>
                <a:lnTo>
                  <a:pt x="1246925" y="479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5A5024-845F-43B4-98DC-43B62DF6D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210" y="351914"/>
            <a:ext cx="6437700" cy="67897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3600" b="1" u="sng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Residential Building:</a:t>
            </a:r>
            <a:br>
              <a:rPr lang="en-US" sz="3600" b="1" u="sng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u="sng" dirty="0">
                <a:latin typeface="Arial" panose="020B0604020202020204" pitchFamily="34" charset="0"/>
                <a:cs typeface="Arial" panose="020B0604020202020204" pitchFamily="34" charset="0"/>
              </a:rPr>
              <a:t>Internals – Sample Home </a:t>
            </a:r>
            <a:endParaRPr lang="en-US" sz="3600" b="1" u="sng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C5013C01-2EE7-409F-A686-F7371E265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789" y="0"/>
            <a:ext cx="745673" cy="1009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ISG-logo - S+B">
            <a:extLst>
              <a:ext uri="{FF2B5EF4-FFF2-40B4-BE49-F238E27FC236}">
                <a16:creationId xmlns:a16="http://schemas.microsoft.com/office/drawing/2014/main" id="{0324319B-29D1-46C9-8EB4-1C871EBF2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7465" y="17462"/>
            <a:ext cx="966523" cy="966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Subtitle 2">
            <a:extLst>
              <a:ext uri="{FF2B5EF4-FFF2-40B4-BE49-F238E27FC236}">
                <a16:creationId xmlns:a16="http://schemas.microsoft.com/office/drawing/2014/main" id="{B63B3067-792F-4562-823D-5774AD54CEEA}"/>
              </a:ext>
            </a:extLst>
          </p:cNvPr>
          <p:cNvSpPr txBox="1">
            <a:spLocks/>
          </p:cNvSpPr>
          <p:nvPr/>
        </p:nvSpPr>
        <p:spPr>
          <a:xfrm>
            <a:off x="76867" y="1371803"/>
            <a:ext cx="9171239" cy="4213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C0583CD-803E-08DD-F36B-E3A74A72EDA5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22" r="-1" b="-1"/>
          <a:stretch/>
        </p:blipFill>
        <p:spPr bwMode="auto">
          <a:xfrm rot="5400000">
            <a:off x="-35388" y="2063644"/>
            <a:ext cx="3975071" cy="37505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67D82F7-7779-ACA5-4674-11040591807E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7" r="23204" b="2"/>
          <a:stretch/>
        </p:blipFill>
        <p:spPr bwMode="auto">
          <a:xfrm>
            <a:off x="4144426" y="1951390"/>
            <a:ext cx="3750564" cy="39750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CFDC3B4-D2B6-9B6D-0A30-EE8D84749E83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621" b="-1"/>
          <a:stretch/>
        </p:blipFill>
        <p:spPr bwMode="auto">
          <a:xfrm rot="5400000">
            <a:off x="8099733" y="2063644"/>
            <a:ext cx="3975072" cy="37505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DB8ECA7-B12E-7506-A67A-88235D9D3E1B}"/>
              </a:ext>
            </a:extLst>
          </p:cNvPr>
          <p:cNvSpPr txBox="1"/>
          <p:nvPr/>
        </p:nvSpPr>
        <p:spPr>
          <a:xfrm>
            <a:off x="-104063" y="6052498"/>
            <a:ext cx="119176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Flat entrance                                                Kitchen / dining room                                            Bathroom </a:t>
            </a:r>
          </a:p>
        </p:txBody>
      </p:sp>
    </p:spTree>
    <p:extLst>
      <p:ext uri="{BB962C8B-B14F-4D97-AF65-F5344CB8AC3E}">
        <p14:creationId xmlns:p14="http://schemas.microsoft.com/office/powerpoint/2010/main" val="9541795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>
            <a:extLst>
              <a:ext uri="{FF2B5EF4-FFF2-40B4-BE49-F238E27FC236}">
                <a16:creationId xmlns:a16="http://schemas.microsoft.com/office/drawing/2014/main" id="{DA3C47C2-33A2-44B2-BEAB-FEB679075C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3324"/>
            <a:ext cx="12192000" cy="6861324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 3">
            <a:extLst>
              <a:ext uri="{FF2B5EF4-FFF2-40B4-BE49-F238E27FC236}">
                <a16:creationId xmlns:a16="http://schemas.microsoft.com/office/drawing/2014/main" id="{AD182BA8-54AD-4D9F-8264-B0FA8BB47D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246925" y="-479"/>
            <a:ext cx="9468701" cy="6858478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 16">
            <a:extLst>
              <a:ext uri="{FF2B5EF4-FFF2-40B4-BE49-F238E27FC236}">
                <a16:creationId xmlns:a16="http://schemas.microsoft.com/office/drawing/2014/main" id="{4ED83379-0499-45E1-AB78-6AA230F964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479"/>
            <a:ext cx="9324977" cy="6858479"/>
          </a:xfrm>
          <a:custGeom>
            <a:avLst/>
            <a:gdLst>
              <a:gd name="connsiteX0" fmla="*/ 1246925 w 9324977"/>
              <a:gd name="connsiteY0" fmla="*/ 0 h 6858479"/>
              <a:gd name="connsiteX1" fmla="*/ 5076797 w 9324977"/>
              <a:gd name="connsiteY1" fmla="*/ 0 h 6858479"/>
              <a:gd name="connsiteX2" fmla="*/ 6143025 w 9324977"/>
              <a:gd name="connsiteY2" fmla="*/ 0 h 6858479"/>
              <a:gd name="connsiteX3" fmla="*/ 6148602 w 9324977"/>
              <a:gd name="connsiteY3" fmla="*/ 0 h 6858479"/>
              <a:gd name="connsiteX4" fmla="*/ 9324977 w 9324977"/>
              <a:gd name="connsiteY4" fmla="*/ 6858478 h 6858479"/>
              <a:gd name="connsiteX5" fmla="*/ 3359025 w 9324977"/>
              <a:gd name="connsiteY5" fmla="*/ 6858478 h 6858479"/>
              <a:gd name="connsiteX6" fmla="*/ 3359025 w 9324977"/>
              <a:gd name="connsiteY6" fmla="*/ 6858479 h 6858479"/>
              <a:gd name="connsiteX7" fmla="*/ 0 w 9324977"/>
              <a:gd name="connsiteY7" fmla="*/ 6858479 h 6858479"/>
              <a:gd name="connsiteX8" fmla="*/ 0 w 9324977"/>
              <a:gd name="connsiteY8" fmla="*/ 479 h 6858479"/>
              <a:gd name="connsiteX9" fmla="*/ 1246925 w 9324977"/>
              <a:gd name="connsiteY9" fmla="*/ 479 h 6858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24977" h="6858479">
                <a:moveTo>
                  <a:pt x="1246925" y="0"/>
                </a:moveTo>
                <a:lnTo>
                  <a:pt x="5076797" y="0"/>
                </a:lnTo>
                <a:lnTo>
                  <a:pt x="6143025" y="0"/>
                </a:lnTo>
                <a:lnTo>
                  <a:pt x="6148602" y="0"/>
                </a:lnTo>
                <a:lnTo>
                  <a:pt x="9324977" y="6858478"/>
                </a:lnTo>
                <a:lnTo>
                  <a:pt x="3359025" y="6858478"/>
                </a:lnTo>
                <a:lnTo>
                  <a:pt x="3359025" y="6858479"/>
                </a:lnTo>
                <a:lnTo>
                  <a:pt x="0" y="6858479"/>
                </a:lnTo>
                <a:lnTo>
                  <a:pt x="0" y="479"/>
                </a:lnTo>
                <a:lnTo>
                  <a:pt x="1246925" y="479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5A5024-845F-43B4-98DC-43B62DF6D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51914"/>
            <a:ext cx="6437700" cy="67897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3600" b="1" u="sng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Residential Building:</a:t>
            </a:r>
            <a:br>
              <a:rPr lang="en-US" sz="3600" b="1" u="sng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u="sng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Internal – General Progress</a:t>
            </a: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C5013C01-2EE7-409F-A686-F7371E265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789" y="0"/>
            <a:ext cx="745673" cy="1009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ISG-logo - S+B">
            <a:extLst>
              <a:ext uri="{FF2B5EF4-FFF2-40B4-BE49-F238E27FC236}">
                <a16:creationId xmlns:a16="http://schemas.microsoft.com/office/drawing/2014/main" id="{0324319B-29D1-46C9-8EB4-1C871EBF2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7465" y="17462"/>
            <a:ext cx="966523" cy="966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Subtitle 2">
            <a:extLst>
              <a:ext uri="{FF2B5EF4-FFF2-40B4-BE49-F238E27FC236}">
                <a16:creationId xmlns:a16="http://schemas.microsoft.com/office/drawing/2014/main" id="{B63B3067-792F-4562-823D-5774AD54CEEA}"/>
              </a:ext>
            </a:extLst>
          </p:cNvPr>
          <p:cNvSpPr txBox="1">
            <a:spLocks/>
          </p:cNvSpPr>
          <p:nvPr/>
        </p:nvSpPr>
        <p:spPr>
          <a:xfrm>
            <a:off x="76867" y="1371803"/>
            <a:ext cx="9171239" cy="4213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19407AA-0F06-AEF7-0E49-FF304BBF5F42}"/>
              </a:ext>
            </a:extLst>
          </p:cNvPr>
          <p:cNvSpPr txBox="1"/>
          <p:nvPr/>
        </p:nvSpPr>
        <p:spPr>
          <a:xfrm>
            <a:off x="1571625" y="5994417"/>
            <a:ext cx="108249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Duplex staircase                                                                                    Kitchen 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33B44E0-C9F2-4B1F-B2CD-7078379503A5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76731" y="2290527"/>
            <a:ext cx="4364338" cy="29075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50381E3-74C7-44F6-B882-D2C51486CD16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952" y="1562127"/>
            <a:ext cx="5997257" cy="43643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791900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>
            <a:extLst>
              <a:ext uri="{FF2B5EF4-FFF2-40B4-BE49-F238E27FC236}">
                <a16:creationId xmlns:a16="http://schemas.microsoft.com/office/drawing/2014/main" id="{DA3C47C2-33A2-44B2-BEAB-FEB679075C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3324"/>
            <a:ext cx="12192000" cy="6861324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 3">
            <a:extLst>
              <a:ext uri="{FF2B5EF4-FFF2-40B4-BE49-F238E27FC236}">
                <a16:creationId xmlns:a16="http://schemas.microsoft.com/office/drawing/2014/main" id="{AD182BA8-54AD-4D9F-8264-B0FA8BB47D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246925" y="-479"/>
            <a:ext cx="9468701" cy="6858478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 16">
            <a:extLst>
              <a:ext uri="{FF2B5EF4-FFF2-40B4-BE49-F238E27FC236}">
                <a16:creationId xmlns:a16="http://schemas.microsoft.com/office/drawing/2014/main" id="{4ED83379-0499-45E1-AB78-6AA230F964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479"/>
            <a:ext cx="9324977" cy="6858479"/>
          </a:xfrm>
          <a:custGeom>
            <a:avLst/>
            <a:gdLst>
              <a:gd name="connsiteX0" fmla="*/ 1246925 w 9324977"/>
              <a:gd name="connsiteY0" fmla="*/ 0 h 6858479"/>
              <a:gd name="connsiteX1" fmla="*/ 5076797 w 9324977"/>
              <a:gd name="connsiteY1" fmla="*/ 0 h 6858479"/>
              <a:gd name="connsiteX2" fmla="*/ 6143025 w 9324977"/>
              <a:gd name="connsiteY2" fmla="*/ 0 h 6858479"/>
              <a:gd name="connsiteX3" fmla="*/ 6148602 w 9324977"/>
              <a:gd name="connsiteY3" fmla="*/ 0 h 6858479"/>
              <a:gd name="connsiteX4" fmla="*/ 9324977 w 9324977"/>
              <a:gd name="connsiteY4" fmla="*/ 6858478 h 6858479"/>
              <a:gd name="connsiteX5" fmla="*/ 3359025 w 9324977"/>
              <a:gd name="connsiteY5" fmla="*/ 6858478 h 6858479"/>
              <a:gd name="connsiteX6" fmla="*/ 3359025 w 9324977"/>
              <a:gd name="connsiteY6" fmla="*/ 6858479 h 6858479"/>
              <a:gd name="connsiteX7" fmla="*/ 0 w 9324977"/>
              <a:gd name="connsiteY7" fmla="*/ 6858479 h 6858479"/>
              <a:gd name="connsiteX8" fmla="*/ 0 w 9324977"/>
              <a:gd name="connsiteY8" fmla="*/ 479 h 6858479"/>
              <a:gd name="connsiteX9" fmla="*/ 1246925 w 9324977"/>
              <a:gd name="connsiteY9" fmla="*/ 479 h 6858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24977" h="6858479">
                <a:moveTo>
                  <a:pt x="1246925" y="0"/>
                </a:moveTo>
                <a:lnTo>
                  <a:pt x="5076797" y="0"/>
                </a:lnTo>
                <a:lnTo>
                  <a:pt x="6143025" y="0"/>
                </a:lnTo>
                <a:lnTo>
                  <a:pt x="6148602" y="0"/>
                </a:lnTo>
                <a:lnTo>
                  <a:pt x="9324977" y="6858478"/>
                </a:lnTo>
                <a:lnTo>
                  <a:pt x="3359025" y="6858478"/>
                </a:lnTo>
                <a:lnTo>
                  <a:pt x="3359025" y="6858479"/>
                </a:lnTo>
                <a:lnTo>
                  <a:pt x="0" y="6858479"/>
                </a:lnTo>
                <a:lnTo>
                  <a:pt x="0" y="479"/>
                </a:lnTo>
                <a:lnTo>
                  <a:pt x="1246925" y="479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5A5024-845F-43B4-98DC-43B62DF6D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51914"/>
            <a:ext cx="6437700" cy="67897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3600" b="1" u="sng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Residential Building:</a:t>
            </a:r>
            <a:br>
              <a:rPr lang="en-US" sz="3600" b="1" u="sng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u="sng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Internal – General Progress</a:t>
            </a: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C5013C01-2EE7-409F-A686-F7371E265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789" y="0"/>
            <a:ext cx="745673" cy="1009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ISG-logo - S+B">
            <a:extLst>
              <a:ext uri="{FF2B5EF4-FFF2-40B4-BE49-F238E27FC236}">
                <a16:creationId xmlns:a16="http://schemas.microsoft.com/office/drawing/2014/main" id="{0324319B-29D1-46C9-8EB4-1C871EBF2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7465" y="17462"/>
            <a:ext cx="966523" cy="966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Subtitle 2">
            <a:extLst>
              <a:ext uri="{FF2B5EF4-FFF2-40B4-BE49-F238E27FC236}">
                <a16:creationId xmlns:a16="http://schemas.microsoft.com/office/drawing/2014/main" id="{B63B3067-792F-4562-823D-5774AD54CEEA}"/>
              </a:ext>
            </a:extLst>
          </p:cNvPr>
          <p:cNvSpPr txBox="1">
            <a:spLocks/>
          </p:cNvSpPr>
          <p:nvPr/>
        </p:nvSpPr>
        <p:spPr>
          <a:xfrm>
            <a:off x="76867" y="1371803"/>
            <a:ext cx="9171239" cy="4213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19407AA-0F06-AEF7-0E49-FF304BBF5F42}"/>
              </a:ext>
            </a:extLst>
          </p:cNvPr>
          <p:cNvSpPr txBox="1"/>
          <p:nvPr/>
        </p:nvSpPr>
        <p:spPr>
          <a:xfrm>
            <a:off x="478858" y="6109794"/>
            <a:ext cx="119176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        White boxed hallway                                Bathroom basin and pan                  Bathroom bath tiling surround </a:t>
            </a:r>
          </a:p>
        </p:txBody>
      </p:sp>
      <p:pic>
        <p:nvPicPr>
          <p:cNvPr id="6" name="Picture 5" descr="A picture containing wall, indoor&#10;&#10;Description automatically generated">
            <a:extLst>
              <a:ext uri="{FF2B5EF4-FFF2-40B4-BE49-F238E27FC236}">
                <a16:creationId xmlns:a16="http://schemas.microsoft.com/office/drawing/2014/main" id="{964DB4FE-3E84-4996-BF1B-83F2CAB4D1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84538" y="1968438"/>
            <a:ext cx="4579260" cy="343444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3BED533-0ECB-4AC3-B6BE-D4DBA0C3AA57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711950" y="2079814"/>
            <a:ext cx="4538649" cy="3225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C82D82E-C80E-4044-BE53-32151AD7DDF7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457514" y="2108787"/>
            <a:ext cx="4520669" cy="32123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28818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>
            <a:extLst>
              <a:ext uri="{FF2B5EF4-FFF2-40B4-BE49-F238E27FC236}">
                <a16:creationId xmlns:a16="http://schemas.microsoft.com/office/drawing/2014/main" id="{DA3C47C2-33A2-44B2-BEAB-FEB679075C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3324"/>
            <a:ext cx="12192000" cy="6861324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 3">
            <a:extLst>
              <a:ext uri="{FF2B5EF4-FFF2-40B4-BE49-F238E27FC236}">
                <a16:creationId xmlns:a16="http://schemas.microsoft.com/office/drawing/2014/main" id="{AD182BA8-54AD-4D9F-8264-B0FA8BB47D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246925" y="-479"/>
            <a:ext cx="9468701" cy="6858478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 16">
            <a:extLst>
              <a:ext uri="{FF2B5EF4-FFF2-40B4-BE49-F238E27FC236}">
                <a16:creationId xmlns:a16="http://schemas.microsoft.com/office/drawing/2014/main" id="{4ED83379-0499-45E1-AB78-6AA230F964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479"/>
            <a:ext cx="9324977" cy="6858479"/>
          </a:xfrm>
          <a:custGeom>
            <a:avLst/>
            <a:gdLst>
              <a:gd name="connsiteX0" fmla="*/ 1246925 w 9324977"/>
              <a:gd name="connsiteY0" fmla="*/ 0 h 6858479"/>
              <a:gd name="connsiteX1" fmla="*/ 5076797 w 9324977"/>
              <a:gd name="connsiteY1" fmla="*/ 0 h 6858479"/>
              <a:gd name="connsiteX2" fmla="*/ 6143025 w 9324977"/>
              <a:gd name="connsiteY2" fmla="*/ 0 h 6858479"/>
              <a:gd name="connsiteX3" fmla="*/ 6148602 w 9324977"/>
              <a:gd name="connsiteY3" fmla="*/ 0 h 6858479"/>
              <a:gd name="connsiteX4" fmla="*/ 9324977 w 9324977"/>
              <a:gd name="connsiteY4" fmla="*/ 6858478 h 6858479"/>
              <a:gd name="connsiteX5" fmla="*/ 3359025 w 9324977"/>
              <a:gd name="connsiteY5" fmla="*/ 6858478 h 6858479"/>
              <a:gd name="connsiteX6" fmla="*/ 3359025 w 9324977"/>
              <a:gd name="connsiteY6" fmla="*/ 6858479 h 6858479"/>
              <a:gd name="connsiteX7" fmla="*/ 0 w 9324977"/>
              <a:gd name="connsiteY7" fmla="*/ 6858479 h 6858479"/>
              <a:gd name="connsiteX8" fmla="*/ 0 w 9324977"/>
              <a:gd name="connsiteY8" fmla="*/ 479 h 6858479"/>
              <a:gd name="connsiteX9" fmla="*/ 1246925 w 9324977"/>
              <a:gd name="connsiteY9" fmla="*/ 479 h 6858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24977" h="6858479">
                <a:moveTo>
                  <a:pt x="1246925" y="0"/>
                </a:moveTo>
                <a:lnTo>
                  <a:pt x="5076797" y="0"/>
                </a:lnTo>
                <a:lnTo>
                  <a:pt x="6143025" y="0"/>
                </a:lnTo>
                <a:lnTo>
                  <a:pt x="6148602" y="0"/>
                </a:lnTo>
                <a:lnTo>
                  <a:pt x="9324977" y="6858478"/>
                </a:lnTo>
                <a:lnTo>
                  <a:pt x="3359025" y="6858478"/>
                </a:lnTo>
                <a:lnTo>
                  <a:pt x="3359025" y="6858479"/>
                </a:lnTo>
                <a:lnTo>
                  <a:pt x="0" y="6858479"/>
                </a:lnTo>
                <a:lnTo>
                  <a:pt x="0" y="479"/>
                </a:lnTo>
                <a:lnTo>
                  <a:pt x="1246925" y="479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5A5024-845F-43B4-98DC-43B62DF6D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77" y="351914"/>
            <a:ext cx="6437700" cy="67897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3600" b="1" u="sng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Residential Building:</a:t>
            </a:r>
            <a:br>
              <a:rPr lang="en-US" sz="3600" b="1" u="sng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u="sng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Internal – General Progress</a:t>
            </a: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C5013C01-2EE7-409F-A686-F7371E265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789" y="0"/>
            <a:ext cx="745673" cy="1009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ISG-logo - S+B">
            <a:extLst>
              <a:ext uri="{FF2B5EF4-FFF2-40B4-BE49-F238E27FC236}">
                <a16:creationId xmlns:a16="http://schemas.microsoft.com/office/drawing/2014/main" id="{0324319B-29D1-46C9-8EB4-1C871EBF2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7465" y="17462"/>
            <a:ext cx="966523" cy="966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Subtitle 2">
            <a:extLst>
              <a:ext uri="{FF2B5EF4-FFF2-40B4-BE49-F238E27FC236}">
                <a16:creationId xmlns:a16="http://schemas.microsoft.com/office/drawing/2014/main" id="{B63B3067-792F-4562-823D-5774AD54CEEA}"/>
              </a:ext>
            </a:extLst>
          </p:cNvPr>
          <p:cNvSpPr txBox="1">
            <a:spLocks/>
          </p:cNvSpPr>
          <p:nvPr/>
        </p:nvSpPr>
        <p:spPr>
          <a:xfrm>
            <a:off x="76867" y="1371803"/>
            <a:ext cx="9171239" cy="4213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2671AC0-29A1-15CC-A662-D4E14C201E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32" y="1631257"/>
            <a:ext cx="5361213" cy="402091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801566F-5AA0-2357-6F55-EAF7DE26624F}"/>
              </a:ext>
            </a:extLst>
          </p:cNvPr>
          <p:cNvSpPr txBox="1"/>
          <p:nvPr/>
        </p:nvSpPr>
        <p:spPr>
          <a:xfrm>
            <a:off x="234031" y="5852443"/>
            <a:ext cx="117239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Lift lobbies                                                        Ground floor workspace screed and high level services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89AD0A8-6F84-4552-BE2D-D001D4CBDCE7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338" y="1631257"/>
            <a:ext cx="5403182" cy="40209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162266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DD918843DFD7A4AAC8D2A424365AF78" ma:contentTypeVersion="13" ma:contentTypeDescription="Create a new document." ma:contentTypeScope="" ma:versionID="5a900895b5de1b9d65d1efb4bfb33994">
  <xsd:schema xmlns:xsd="http://www.w3.org/2001/XMLSchema" xmlns:xs="http://www.w3.org/2001/XMLSchema" xmlns:p="http://schemas.microsoft.com/office/2006/metadata/properties" xmlns:ns2="54062192-262b-472b-bde4-0729f1115aec" xmlns:ns3="315ccad8-acb9-44f0-ae05-0dc8e31ff4ee" targetNamespace="http://schemas.microsoft.com/office/2006/metadata/properties" ma:root="true" ma:fieldsID="fd1f19f66fb9751ecbe6378f7d6dedd8" ns2:_="" ns3:_="">
    <xsd:import namespace="54062192-262b-472b-bde4-0729f1115aec"/>
    <xsd:import namespace="315ccad8-acb9-44f0-ae05-0dc8e31ff4e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062192-262b-472b-bde4-0729f1115ae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5ccad8-acb9-44f0-ae05-0dc8e31ff4ee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DE761DA-8D15-4B3D-93B2-EC5BA3D2F408}">
  <ds:schemaRefs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315ccad8-acb9-44f0-ae05-0dc8e31ff4ee"/>
    <ds:schemaRef ds:uri="http://purl.org/dc/elements/1.1/"/>
    <ds:schemaRef ds:uri="http://purl.org/dc/dcmitype/"/>
    <ds:schemaRef ds:uri="http://www.w3.org/XML/1998/namespace"/>
    <ds:schemaRef ds:uri="http://purl.org/dc/terms/"/>
    <ds:schemaRef ds:uri="http://schemas.microsoft.com/office/infopath/2007/PartnerControls"/>
    <ds:schemaRef ds:uri="54062192-262b-472b-bde4-0729f1115aec"/>
  </ds:schemaRefs>
</ds:datastoreItem>
</file>

<file path=customXml/itemProps2.xml><?xml version="1.0" encoding="utf-8"?>
<ds:datastoreItem xmlns:ds="http://schemas.openxmlformats.org/officeDocument/2006/customXml" ds:itemID="{F642CCCF-FA09-447F-A247-2F5DC785F67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1877E8C-DAC9-4C32-9392-B660E79A70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4062192-262b-472b-bde4-0729f1115aec"/>
    <ds:schemaRef ds:uri="315ccad8-acb9-44f0-ae05-0dc8e31ff4e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13684</TotalTime>
  <Words>425</Words>
  <Application>Microsoft Office PowerPoint</Application>
  <PresentationFormat>Widescreen</PresentationFormat>
  <Paragraphs>64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COLPAI Project: Progress Of Works </vt:lpstr>
      <vt:lpstr>Webinar Protocol</vt:lpstr>
      <vt:lpstr>Residential Building: External Elevations </vt:lpstr>
      <vt:lpstr>Residential Building: External Elevations </vt:lpstr>
      <vt:lpstr>Residential Building: External Areas</vt:lpstr>
      <vt:lpstr>Residential Building: Internals – Sample Home </vt:lpstr>
      <vt:lpstr>Residential Building: Internal – General Progress</vt:lpstr>
      <vt:lpstr>Residential Building: Internal – General Progress</vt:lpstr>
      <vt:lpstr>Residential Building: Internal – General Progress</vt:lpstr>
      <vt:lpstr>Residential Building: Internal – Basement</vt:lpstr>
      <vt:lpstr>Residential Building: Significant upcoming works in July </vt:lpstr>
      <vt:lpstr>Working Hours And COVID-19 Guidance</vt:lpstr>
      <vt:lpstr>Project Timeline</vt:lpstr>
      <vt:lpstr>    Name Our New Residential Building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COLPAI Project– Progress of works  on-site</dc:title>
  <dc:creator>Elliot Waters</dc:creator>
  <cp:lastModifiedBy>Christopher Sharp</cp:lastModifiedBy>
  <cp:revision>60</cp:revision>
  <dcterms:created xsi:type="dcterms:W3CDTF">2021-01-12T11:13:56Z</dcterms:created>
  <dcterms:modified xsi:type="dcterms:W3CDTF">2022-07-14T17:18:16Z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0x0101005DD918843DFD7A4AAC8D2A424365AF78</vt:lpwstr>
  </property>
  <property fmtid="{D5CDD505-2E9C-101B-9397-08002B2CF9AE}" pid="3" name="Order">
    <vt:r8>11310200</vt:r8>
  </property>
</Properties>
</file>