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79" r:id="rId6"/>
    <p:sldId id="286" r:id="rId7"/>
    <p:sldId id="283" r:id="rId8"/>
    <p:sldId id="281" r:id="rId9"/>
    <p:sldId id="285" r:id="rId10"/>
    <p:sldId id="282" r:id="rId11"/>
    <p:sldId id="284" r:id="rId12"/>
    <p:sldId id="271" r:id="rId13"/>
    <p:sldId id="287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176"/>
    <a:srgbClr val="A4AE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37" autoAdjust="0"/>
    <p:restoredTop sz="94660"/>
  </p:normalViewPr>
  <p:slideViewPr>
    <p:cSldViewPr snapToGrid="0">
      <p:cViewPr varScale="1">
        <p:scale>
          <a:sx n="45" d="100"/>
          <a:sy n="45" d="100"/>
        </p:scale>
        <p:origin x="29" y="5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58E95-DF9D-9A45-98D2-6E78AC70DFAE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8A722-19BB-C248-A893-BA6A5DDB8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48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9C7D-6E2C-4EF7-8843-825A2B333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CF962B-3776-47DC-84AB-2F1A3B4E1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B749E-A627-416C-9DB9-0A54F2DB0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BA49-7BAA-4D66-B48C-18C0625AED9C}" type="datetimeFigureOut">
              <a:rPr lang="en-GB" smtClean="0"/>
              <a:t>30/06/2022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97D5D-05B2-43DD-A9BA-2B49E0533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D336A-7F9F-484A-9090-02EFB24D3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941A-8092-4FEC-A512-C3CA68D2C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193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BA1B4-39C8-43A8-BBF0-0434C2BDF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CE5ED5-656B-4479-9C6F-A88A39D8B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21799-1F24-47CD-956F-068D9FB49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BA49-7BAA-4D66-B48C-18C0625AED9C}" type="datetimeFigureOut">
              <a:rPr lang="en-GB" smtClean="0"/>
              <a:t>30/06/2022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25134-D487-4B61-8A89-09A16729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3C35B-E6D2-4635-BE8F-B1CB2D6D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941A-8092-4FEC-A512-C3CA68D2C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11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E458F3-DF7F-4DAA-86CE-EDB23C34A2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FA864B-9066-43E7-B8A6-A0693BE24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9EDD6-E7F5-499E-A36F-A30168AC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BA49-7BAA-4D66-B48C-18C0625AED9C}" type="datetimeFigureOut">
              <a:rPr lang="en-GB" smtClean="0"/>
              <a:t>30/06/2022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B13B2-E49B-45F9-9A98-535206473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3D265-934A-4483-8665-C9F995092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941A-8092-4FEC-A512-C3CA68D2C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02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4C515-D244-4A8E-A719-8608CA1B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77451-FE5C-4712-9C9E-2B671321D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0E8B4-569E-42E4-BD11-B997E5EB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BA49-7BAA-4D66-B48C-18C0625AED9C}" type="datetimeFigureOut">
              <a:rPr lang="en-GB" smtClean="0"/>
              <a:t>30/06/2022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3AB0F-43AE-4B04-AF00-7E35EA23D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F388C-AEF8-4602-8C9E-10E46D3EC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941A-8092-4FEC-A512-C3CA68D2C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75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786DB-1DE7-4A08-93F2-0E2C1840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8A4E1-2729-4DC7-8A6A-729E7219F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07427-13AD-467F-BF85-B6FE92CB0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BA49-7BAA-4D66-B48C-18C0625AED9C}" type="datetimeFigureOut">
              <a:rPr lang="en-GB" smtClean="0"/>
              <a:t>30/06/2022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D7C26-918E-4A3B-9DC2-1A32E9E93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19E8F-E014-4B7E-B55F-7D6086C1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941A-8092-4FEC-A512-C3CA68D2C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2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7033-AAB8-4923-A1AB-659C94B8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A85C9-9C12-41D7-AA73-3A4E5E23E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B612E4-6903-437C-B439-27DAA3165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E36DC5-4AB4-486E-A02F-6A8B9042A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BA49-7BAA-4D66-B48C-18C0625AED9C}" type="datetimeFigureOut">
              <a:rPr lang="en-GB" smtClean="0"/>
              <a:t>30/06/2022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47BF4-FF64-4305-BAA1-3C40320FF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88ECC-3E92-4A6C-A57B-FBF8B0AF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941A-8092-4FEC-A512-C3CA68D2C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48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67907-592D-433B-8A8A-7175D4810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D7746-0BDF-42C8-A580-D55F6A583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F1343-E3B4-4659-84D4-FADD37733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1263F1-2A7B-47A3-B76A-44FEBA956F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919C01-8486-46F2-A3AC-B9920F2DA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951E47-BD6A-435E-8189-0B178E61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BA49-7BAA-4D66-B48C-18C0625AED9C}" type="datetimeFigureOut">
              <a:rPr lang="en-GB" smtClean="0"/>
              <a:t>30/06/2022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978851-C408-416C-84A4-75F9C91FA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C77068-3A89-48BE-B650-8F4AC18FA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941A-8092-4FEC-A512-C3CA68D2C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66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DCFB4-3027-4D6A-BCB8-6CB81DBBA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0194AC-D372-4268-88B7-E8B899C2F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BA49-7BAA-4D66-B48C-18C0625AED9C}" type="datetimeFigureOut">
              <a:rPr lang="en-GB" smtClean="0"/>
              <a:t>30/06/2022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49CBC9-9D0B-4813-ADFB-A7531B57A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CFE96-D3EE-4C0B-993B-AB7C4E5F5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941A-8092-4FEC-A512-C3CA68D2C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7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2EFF87-40CA-477D-B62C-23DB0256E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BA49-7BAA-4D66-B48C-18C0625AED9C}" type="datetimeFigureOut">
              <a:rPr lang="en-GB" smtClean="0"/>
              <a:t>30/06/2022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C8A2DA-44CA-444B-9514-4E8DEB3EA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6BEE5-7068-4C6F-8205-DC8907A05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941A-8092-4FEC-A512-C3CA68D2C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82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8FA86-9973-4972-94D6-12836EC17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EC9A6-55B1-4FC0-8DE1-3BBC5C4CF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441AA-875E-4F96-8035-D5B28DC49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6236-7B78-4958-9494-CA59C8586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BA49-7BAA-4D66-B48C-18C0625AED9C}" type="datetimeFigureOut">
              <a:rPr lang="en-GB" smtClean="0"/>
              <a:t>30/06/2022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7AC53-0078-4B05-AD60-9AA2C826E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56B95-FBFC-4726-8EA5-DD01DB25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941A-8092-4FEC-A512-C3CA68D2C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189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61C00-1919-4257-A969-90C30078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CD8A44-E625-4E38-B499-4A0204CF98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1DC76-C667-4681-8CD4-2EAA68119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19A580-F3BD-49B1-9013-4FB574966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BA49-7BAA-4D66-B48C-18C0625AED9C}" type="datetimeFigureOut">
              <a:rPr lang="en-GB" smtClean="0"/>
              <a:t>30/06/2022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65DAC2-7911-437C-AE9A-4B0FD7FB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696F1-E2DF-42FB-9A56-F6C94D36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941A-8092-4FEC-A512-C3CA68D2C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023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1653EA-3081-4786-A68A-7ABB23E84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01163-D51F-477F-9A6C-2C5E58D16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6DCB8-8EE9-404A-833B-031907C9A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EBA49-7BAA-4D66-B48C-18C0625AED9C}" type="datetimeFigureOut">
              <a:rPr lang="en-GB" smtClean="0"/>
              <a:t>30/06/2022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155A4-F410-46BD-AD9E-87CA146F0E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E8F27-3C08-4348-BC39-57E6E0A2B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C941A-8092-4FEC-A512-C3CA68D2C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76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se.gov.uk/coronavirus/working-safely/index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OPEN Golden Lane: The CoLPAI Development">
            <a:extLst>
              <a:ext uri="{FF2B5EF4-FFF2-40B4-BE49-F238E27FC236}">
                <a16:creationId xmlns:a16="http://schemas.microsoft.com/office/drawing/2014/main" id="{2CDEB32D-48DA-4151-AC01-331800644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r="14872" b="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5DC023-CD74-4718-9DF3-08C4447F0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555" y="1266807"/>
            <a:ext cx="6901064" cy="2967683"/>
          </a:xfrm>
        </p:spPr>
        <p:txBody>
          <a:bodyPr anchor="b">
            <a:normAutofit/>
          </a:bodyPr>
          <a:lstStyle/>
          <a:p>
            <a:pPr algn="l"/>
            <a:r>
              <a:rPr lang="en-GB" b="1" dirty="0"/>
              <a:t>COLPAI Project:</a:t>
            </a:r>
            <a:r>
              <a:rPr lang="en-GB" sz="5400" dirty="0"/>
              <a:t> Progress Of Works </a:t>
            </a:r>
            <a:endParaRPr lang="en-GB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B127B-685D-408A-8AC9-194BAF2058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917" y="4716626"/>
            <a:ext cx="5350900" cy="1208141"/>
          </a:xfrm>
        </p:spPr>
        <p:txBody>
          <a:bodyPr>
            <a:normAutofit/>
          </a:bodyPr>
          <a:lstStyle/>
          <a:p>
            <a:pPr algn="l"/>
            <a:r>
              <a:rPr lang="en-GB" sz="2000" dirty="0"/>
              <a:t>Online public webinar</a:t>
            </a:r>
          </a:p>
          <a:p>
            <a:pPr algn="l"/>
            <a:r>
              <a:rPr lang="en-GB" sz="2000" dirty="0"/>
              <a:t>Wednesday 07 </a:t>
            </a:r>
            <a:r>
              <a:rPr lang="en-GB" sz="2000"/>
              <a:t>April 2022, </a:t>
            </a:r>
            <a:r>
              <a:rPr lang="en-GB" sz="2000" dirty="0"/>
              <a:t>7pm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4E98A0F-B363-4D5D-B60B-E3F60777E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87" y="168106"/>
            <a:ext cx="1130333" cy="153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SG-logo - S+B">
            <a:extLst>
              <a:ext uri="{FF2B5EF4-FFF2-40B4-BE49-F238E27FC236}">
                <a16:creationId xmlns:a16="http://schemas.microsoft.com/office/drawing/2014/main" id="{AA548FE5-08A2-4C99-AD75-27CF0D3BF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5" y="255483"/>
            <a:ext cx="1355498" cy="135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281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A5024-845F-43B4-98DC-43B62DF6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75" y="198304"/>
            <a:ext cx="10669013" cy="63897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u="sng" dirty="0"/>
              <a:t>Project Timeline</a:t>
            </a:r>
            <a:endParaRPr lang="en-US" sz="3600" b="1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C5013C01-2EE7-409F-A686-F7371E26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635" y="0"/>
            <a:ext cx="745673" cy="100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SG-logo - S+B">
            <a:extLst>
              <a:ext uri="{FF2B5EF4-FFF2-40B4-BE49-F238E27FC236}">
                <a16:creationId xmlns:a16="http://schemas.microsoft.com/office/drawing/2014/main" id="{0324319B-29D1-46C9-8EB4-1C871EBF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311" y="17462"/>
            <a:ext cx="966523" cy="96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1557A99-FDF2-49CE-9D33-F5316E03C2B7}"/>
              </a:ext>
            </a:extLst>
          </p:cNvPr>
          <p:cNvSpPr/>
          <p:nvPr/>
        </p:nvSpPr>
        <p:spPr>
          <a:xfrm>
            <a:off x="89475" y="940171"/>
            <a:ext cx="945438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Completion: </a:t>
            </a:r>
            <a:r>
              <a:rPr lang="en-GB" sz="3200" dirty="0"/>
              <a:t>September 2022</a:t>
            </a:r>
          </a:p>
          <a:p>
            <a:endParaRPr lang="en-GB" u="sng" dirty="0"/>
          </a:p>
          <a:p>
            <a:r>
              <a:rPr lang="en-GB" u="sng" dirty="0"/>
              <a:t>Key Milestones</a:t>
            </a:r>
          </a:p>
          <a:p>
            <a:endParaRPr lang="en-GB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Removal of hoist and mast climbers in June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Removal of temporary substations in May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Removal of site huts in June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Commencement of external works in June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School entrance </a:t>
            </a:r>
            <a:r>
              <a:rPr lang="en-GB" dirty="0"/>
              <a:t>o</a:t>
            </a:r>
            <a:r>
              <a:rPr lang="en-GB"/>
              <a:t>perational </a:t>
            </a:r>
            <a:r>
              <a:rPr lang="en-GB" dirty="0"/>
              <a:t>from Golden Lane </a:t>
            </a:r>
            <a:r>
              <a:rPr lang="en-GB"/>
              <a:t>upon completion.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804413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A5024-845F-43B4-98DC-43B62DF6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583" y="2981698"/>
            <a:ext cx="6626833" cy="89128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6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Q&amp;A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C5013C01-2EE7-409F-A686-F7371E26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635" y="0"/>
            <a:ext cx="745673" cy="100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SG-logo - S+B">
            <a:extLst>
              <a:ext uri="{FF2B5EF4-FFF2-40B4-BE49-F238E27FC236}">
                <a16:creationId xmlns:a16="http://schemas.microsoft.com/office/drawing/2014/main" id="{0324319B-29D1-46C9-8EB4-1C871EBF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311" y="17462"/>
            <a:ext cx="966523" cy="96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898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A5024-845F-43B4-98DC-43B62DF6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-3325"/>
            <a:ext cx="6437700" cy="6789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Webinar P</a:t>
            </a:r>
            <a:r>
              <a:rPr lang="en-US" sz="3600" b="1" u="sng" dirty="0"/>
              <a:t>rotocol</a:t>
            </a:r>
            <a:endParaRPr lang="en-US" sz="3600" b="1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C5013C01-2EE7-409F-A686-F7371E26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789" y="0"/>
            <a:ext cx="745673" cy="100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SG-logo - S+B">
            <a:extLst>
              <a:ext uri="{FF2B5EF4-FFF2-40B4-BE49-F238E27FC236}">
                <a16:creationId xmlns:a16="http://schemas.microsoft.com/office/drawing/2014/main" id="{0324319B-29D1-46C9-8EB4-1C871EBF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465" y="17462"/>
            <a:ext cx="966523" cy="96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B63B3067-792F-4562-823D-5774AD54CEEA}"/>
              </a:ext>
            </a:extLst>
          </p:cNvPr>
          <p:cNvSpPr txBox="1">
            <a:spLocks/>
          </p:cNvSpPr>
          <p:nvPr/>
        </p:nvSpPr>
        <p:spPr>
          <a:xfrm>
            <a:off x="76867" y="1371803"/>
            <a:ext cx="9171239" cy="4213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The project team is available to discuss and answer questions regarding progress with the works on-site only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This meeting is not designed or intended to be solely a forum for debating planning related matters, which should be raised with the appropriate planning officers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We request participants be respectful to all attendees so the webinar runs smoothly.</a:t>
            </a:r>
          </a:p>
        </p:txBody>
      </p:sp>
    </p:spTree>
    <p:extLst>
      <p:ext uri="{BB962C8B-B14F-4D97-AF65-F5344CB8AC3E}">
        <p14:creationId xmlns:p14="http://schemas.microsoft.com/office/powerpoint/2010/main" val="1480957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A5024-845F-43B4-98DC-43B62DF6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3" y="330520"/>
            <a:ext cx="6437700" cy="67897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Residential Building:</a:t>
            </a:r>
            <a:br>
              <a:rPr lang="en-US" sz="36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External elevations 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C5013C01-2EE7-409F-A686-F7371E26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789" y="0"/>
            <a:ext cx="745673" cy="100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SG-logo - S+B">
            <a:extLst>
              <a:ext uri="{FF2B5EF4-FFF2-40B4-BE49-F238E27FC236}">
                <a16:creationId xmlns:a16="http://schemas.microsoft.com/office/drawing/2014/main" id="{0324319B-29D1-46C9-8EB4-1C871EBF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465" y="17462"/>
            <a:ext cx="966523" cy="96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A1D855BA-FABB-45C8-886A-A5D9FE0360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4" t="10240" r="19399" b="8693"/>
          <a:stretch/>
        </p:blipFill>
        <p:spPr>
          <a:xfrm rot="5400000">
            <a:off x="4717326" y="850544"/>
            <a:ext cx="5104075" cy="5594850"/>
          </a:xfrm>
          <a:prstGeom prst="rect">
            <a:avLst/>
          </a:prstGeom>
        </p:spPr>
      </p:pic>
      <p:pic>
        <p:nvPicPr>
          <p:cNvPr id="10" name="Picture 9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653EF8E7-973D-4339-8992-CEE72731A4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5" t="19198" b="20535"/>
          <a:stretch/>
        </p:blipFill>
        <p:spPr>
          <a:xfrm rot="5400000">
            <a:off x="-275957" y="2032563"/>
            <a:ext cx="5098278" cy="32250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ADBD1BE-C43B-47CA-816E-EADA8AAB10A6}"/>
              </a:ext>
            </a:extLst>
          </p:cNvPr>
          <p:cNvSpPr txBox="1"/>
          <p:nvPr/>
        </p:nvSpPr>
        <p:spPr>
          <a:xfrm>
            <a:off x="583809" y="6178530"/>
            <a:ext cx="119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           North elevation                                                                     South </a:t>
            </a:r>
            <a:r>
              <a:rPr lang="en-GB" dirty="0"/>
              <a:t>elevation </a:t>
            </a:r>
          </a:p>
        </p:txBody>
      </p:sp>
    </p:spTree>
    <p:extLst>
      <p:ext uri="{BB962C8B-B14F-4D97-AF65-F5344CB8AC3E}">
        <p14:creationId xmlns:p14="http://schemas.microsoft.com/office/powerpoint/2010/main" val="2012821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A5024-845F-43B4-98DC-43B62DF6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3" y="330520"/>
            <a:ext cx="6437700" cy="67897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Residential Building:</a:t>
            </a:r>
            <a:br>
              <a:rPr lang="en-US" sz="36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External elevations 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C5013C01-2EE7-409F-A686-F7371E26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789" y="0"/>
            <a:ext cx="745673" cy="100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SG-logo - S+B">
            <a:extLst>
              <a:ext uri="{FF2B5EF4-FFF2-40B4-BE49-F238E27FC236}">
                <a16:creationId xmlns:a16="http://schemas.microsoft.com/office/drawing/2014/main" id="{0324319B-29D1-46C9-8EB4-1C871EBF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465" y="17462"/>
            <a:ext cx="966523" cy="96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CE373-F6B2-48A7-B607-AACA0B1957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3" r="17867"/>
          <a:stretch/>
        </p:blipFill>
        <p:spPr>
          <a:xfrm rot="5400000">
            <a:off x="885441" y="585667"/>
            <a:ext cx="4829663" cy="59187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48A0FC-BE7A-46D3-8B7D-844224FB60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8" r="17466" b="2237"/>
          <a:stretch/>
        </p:blipFill>
        <p:spPr>
          <a:xfrm rot="5400000">
            <a:off x="6909077" y="823797"/>
            <a:ext cx="4829664" cy="544244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1534C74-67BF-4CFC-BBB3-B43C9EF63B7C}"/>
              </a:ext>
            </a:extLst>
          </p:cNvPr>
          <p:cNvSpPr txBox="1"/>
          <p:nvPr/>
        </p:nvSpPr>
        <p:spPr>
          <a:xfrm>
            <a:off x="274317" y="6106050"/>
            <a:ext cx="119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                                         East elevation                                                                                    West elevation </a:t>
            </a:r>
          </a:p>
        </p:txBody>
      </p:sp>
    </p:spTree>
    <p:extLst>
      <p:ext uri="{BB962C8B-B14F-4D97-AF65-F5344CB8AC3E}">
        <p14:creationId xmlns:p14="http://schemas.microsoft.com/office/powerpoint/2010/main" val="1408292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A5024-845F-43B4-98DC-43B62DF6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96" y="174328"/>
            <a:ext cx="6437700" cy="132099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Residential Building:</a:t>
            </a:r>
            <a:br>
              <a:rPr lang="en-US" sz="36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ea typeface="+mj-ea"/>
                <a:cs typeface="+mj-cs"/>
              </a:rPr>
              <a:t>- Building services (</a:t>
            </a:r>
            <a:r>
              <a:rPr lang="en-GB" sz="3600" b="1" i="0" dirty="0">
                <a:effectLst/>
              </a:rPr>
              <a:t>Mechanical, Electrical, Plumbing &amp; Heating)</a:t>
            </a:r>
            <a:endParaRPr lang="en-US" sz="3600" b="1" kern="1200" dirty="0">
              <a:ea typeface="+mj-ea"/>
              <a:cs typeface="+mj-cs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C5013C01-2EE7-409F-A686-F7371E26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789" y="0"/>
            <a:ext cx="745673" cy="100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SG-logo - S+B">
            <a:extLst>
              <a:ext uri="{FF2B5EF4-FFF2-40B4-BE49-F238E27FC236}">
                <a16:creationId xmlns:a16="http://schemas.microsoft.com/office/drawing/2014/main" id="{0324319B-29D1-46C9-8EB4-1C871EBF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465" y="17462"/>
            <a:ext cx="966523" cy="96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A picture containing indoor, warehouse, dirty&#10;&#10;Description automatically generated">
            <a:extLst>
              <a:ext uri="{FF2B5EF4-FFF2-40B4-BE49-F238E27FC236}">
                <a16:creationId xmlns:a16="http://schemas.microsoft.com/office/drawing/2014/main" id="{626D2973-2B05-48B9-B60F-F1DBEFCD9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77" y="2991131"/>
            <a:ext cx="3843006" cy="2882255"/>
          </a:xfrm>
          <a:prstGeom prst="rect">
            <a:avLst/>
          </a:prstGeom>
        </p:spPr>
      </p:pic>
      <p:pic>
        <p:nvPicPr>
          <p:cNvPr id="28" name="Picture 27" descr="A picture containing indoor, appliance, door, oven&#10;&#10;Description automatically generated">
            <a:extLst>
              <a:ext uri="{FF2B5EF4-FFF2-40B4-BE49-F238E27FC236}">
                <a16:creationId xmlns:a16="http://schemas.microsoft.com/office/drawing/2014/main" id="{D2567690-0FEE-4A07-BFAA-0C27A3BB2F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92417" y="1990736"/>
            <a:ext cx="4437315" cy="332798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B3586B8-12BC-4C71-A023-AA9A0E994EAD}"/>
              </a:ext>
            </a:extLst>
          </p:cNvPr>
          <p:cNvSpPr txBox="1"/>
          <p:nvPr/>
        </p:nvSpPr>
        <p:spPr>
          <a:xfrm>
            <a:off x="133439" y="5918222"/>
            <a:ext cx="119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        Basement boiler room                         Typical service penetration into flats                    Heat interface unit cupboard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2F83759-EB78-4FD6-B695-4F2DCD1F9A2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287" y="2991131"/>
            <a:ext cx="3204560" cy="2882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8211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A5024-845F-43B4-98DC-43B62DF6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2" y="330520"/>
            <a:ext cx="8546789" cy="67897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Residential Building:</a:t>
            </a:r>
            <a:br>
              <a:rPr lang="en-US" sz="36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Brickwork, Glass-Reinforced </a:t>
            </a:r>
            <a:r>
              <a:rPr lang="en-US" sz="3600" b="1" dirty="0"/>
              <a:t>C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oncrete and Fablite 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C5013C01-2EE7-409F-A686-F7371E26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789" y="0"/>
            <a:ext cx="745673" cy="100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SG-logo - S+B">
            <a:extLst>
              <a:ext uri="{FF2B5EF4-FFF2-40B4-BE49-F238E27FC236}">
                <a16:creationId xmlns:a16="http://schemas.microsoft.com/office/drawing/2014/main" id="{0324319B-29D1-46C9-8EB4-1C871EBF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465" y="17462"/>
            <a:ext cx="966523" cy="96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green&#10;&#10;Description automatically generated">
            <a:extLst>
              <a:ext uri="{FF2B5EF4-FFF2-40B4-BE49-F238E27FC236}">
                <a16:creationId xmlns:a16="http://schemas.microsoft.com/office/drawing/2014/main" id="{41324C34-7AF8-49B8-824E-053806CBE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35" y="1114425"/>
            <a:ext cx="3798589" cy="5124450"/>
          </a:xfrm>
          <a:prstGeom prst="rect">
            <a:avLst/>
          </a:prstGeom>
        </p:spPr>
      </p:pic>
      <p:pic>
        <p:nvPicPr>
          <p:cNvPr id="8" name="Picture 7" descr="A picture containing outdoor, sidewalk, curb&#10;&#10;Description automatically generated">
            <a:extLst>
              <a:ext uri="{FF2B5EF4-FFF2-40B4-BE49-F238E27FC236}">
                <a16:creationId xmlns:a16="http://schemas.microsoft.com/office/drawing/2014/main" id="{2724AD25-C19A-4988-86F9-CBDF1D0A5A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692" y="1114425"/>
            <a:ext cx="3808787" cy="51244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C461DD-47C3-4662-B8CE-04BEF82BA090}"/>
              </a:ext>
            </a:extLst>
          </p:cNvPr>
          <p:cNvSpPr txBox="1"/>
          <p:nvPr/>
        </p:nvSpPr>
        <p:spPr>
          <a:xfrm>
            <a:off x="206305" y="6194207"/>
            <a:ext cx="119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West elevation glass-reinforced concrete      West elevation </a:t>
            </a:r>
            <a:r>
              <a:rPr lang="en-GB" dirty="0" err="1"/>
              <a:t>fablite</a:t>
            </a:r>
            <a:r>
              <a:rPr lang="en-GB" dirty="0"/>
              <a:t> and brickwork                      </a:t>
            </a:r>
            <a:r>
              <a:rPr lang="en-GB" dirty="0" err="1"/>
              <a:t>Brickwork</a:t>
            </a:r>
            <a:r>
              <a:rPr lang="en-GB" dirty="0"/>
              <a:t> to core and fablite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525D3F3-470A-4339-A750-DA5F8F51B192}"/>
              </a:ext>
            </a:extLst>
          </p:cNvPr>
          <p:cNvCxnSpPr>
            <a:cxnSpLocks/>
          </p:cNvCxnSpPr>
          <p:nvPr/>
        </p:nvCxnSpPr>
        <p:spPr>
          <a:xfrm flipV="1">
            <a:off x="5848349" y="3429000"/>
            <a:ext cx="858801" cy="27652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EED04F-1AE7-483F-8172-E4D8AD564A9D}"/>
              </a:ext>
            </a:extLst>
          </p:cNvPr>
          <p:cNvCxnSpPr>
            <a:cxnSpLocks/>
          </p:cNvCxnSpPr>
          <p:nvPr/>
        </p:nvCxnSpPr>
        <p:spPr>
          <a:xfrm flipV="1">
            <a:off x="5846163" y="2486027"/>
            <a:ext cx="305395" cy="37081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6D93BAF-8EA1-4187-9E6E-29DEC30C98DA}"/>
              </a:ext>
            </a:extLst>
          </p:cNvPr>
          <p:cNvCxnSpPr>
            <a:cxnSpLocks/>
          </p:cNvCxnSpPr>
          <p:nvPr/>
        </p:nvCxnSpPr>
        <p:spPr>
          <a:xfrm flipV="1">
            <a:off x="9158287" y="3867150"/>
            <a:ext cx="849205" cy="23717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8F29373-95F9-43D6-959F-E0D7CFFE79EB}"/>
              </a:ext>
            </a:extLst>
          </p:cNvPr>
          <p:cNvCxnSpPr>
            <a:cxnSpLocks/>
          </p:cNvCxnSpPr>
          <p:nvPr/>
        </p:nvCxnSpPr>
        <p:spPr>
          <a:xfrm flipV="1">
            <a:off x="9158287" y="1593578"/>
            <a:ext cx="0" cy="46452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41F11B1E-7721-4E3B-9268-44F079C3A8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6655" y="1734502"/>
            <a:ext cx="5064783" cy="379858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C2E5100-DE61-4D0E-9BF1-2AFCD1F41A17}"/>
              </a:ext>
            </a:extLst>
          </p:cNvPr>
          <p:cNvCxnSpPr>
            <a:cxnSpLocks/>
          </p:cNvCxnSpPr>
          <p:nvPr/>
        </p:nvCxnSpPr>
        <p:spPr>
          <a:xfrm flipV="1">
            <a:off x="1246924" y="3867150"/>
            <a:ext cx="578818" cy="23717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981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A5024-845F-43B4-98DC-43B62DF6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3" y="330520"/>
            <a:ext cx="6437700" cy="67897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Residential Building:</a:t>
            </a:r>
            <a:br>
              <a:rPr lang="en-US" sz="36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3600" b="1" dirty="0"/>
              <a:t>Kitchens and bathrooms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C5013C01-2EE7-409F-A686-F7371E26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789" y="0"/>
            <a:ext cx="745673" cy="100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SG-logo - S+B">
            <a:extLst>
              <a:ext uri="{FF2B5EF4-FFF2-40B4-BE49-F238E27FC236}">
                <a16:creationId xmlns:a16="http://schemas.microsoft.com/office/drawing/2014/main" id="{0324319B-29D1-46C9-8EB4-1C871EBF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465" y="17462"/>
            <a:ext cx="966523" cy="96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indoor, wall, kitchen, ceiling&#10;&#10;Description automatically generated">
            <a:extLst>
              <a:ext uri="{FF2B5EF4-FFF2-40B4-BE49-F238E27FC236}">
                <a16:creationId xmlns:a16="http://schemas.microsoft.com/office/drawing/2014/main" id="{BEA184C1-EB4C-44CD-B5AA-801C0A4BB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3" y="1340497"/>
            <a:ext cx="5992798" cy="4494599"/>
          </a:xfrm>
          <a:prstGeom prst="rect">
            <a:avLst/>
          </a:prstGeom>
        </p:spPr>
      </p:pic>
      <p:pic>
        <p:nvPicPr>
          <p:cNvPr id="17" name="Picture 16" descr="A picture containing indoor, wall, step, dirty&#10;&#10;Description automatically generated">
            <a:extLst>
              <a:ext uri="{FF2B5EF4-FFF2-40B4-BE49-F238E27FC236}">
                <a16:creationId xmlns:a16="http://schemas.microsoft.com/office/drawing/2014/main" id="{676FC645-05F9-4AD4-A5C1-6ACF071BF0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48080" y="1909472"/>
            <a:ext cx="4551804" cy="34138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76081DE-C6E4-4EEC-AE5C-C17F7A5885A7}"/>
              </a:ext>
            </a:extLst>
          </p:cNvPr>
          <p:cNvSpPr txBox="1"/>
          <p:nvPr/>
        </p:nvSpPr>
        <p:spPr>
          <a:xfrm>
            <a:off x="137158" y="5892301"/>
            <a:ext cx="119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                                        Flat 4 Kitchen                                                                                      Flat 1 Bathroom  </a:t>
            </a:r>
          </a:p>
        </p:txBody>
      </p:sp>
    </p:spTree>
    <p:extLst>
      <p:ext uri="{BB962C8B-B14F-4D97-AF65-F5344CB8AC3E}">
        <p14:creationId xmlns:p14="http://schemas.microsoft.com/office/powerpoint/2010/main" val="3211774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A5024-845F-43B4-98DC-43B62DF6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3" y="330520"/>
            <a:ext cx="6437700" cy="67897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Residential Building:</a:t>
            </a:r>
            <a:br>
              <a:rPr lang="en-US" sz="36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dirty="0"/>
              <a:t>- Lift lobby 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C5013C01-2EE7-409F-A686-F7371E26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789" y="0"/>
            <a:ext cx="745673" cy="100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SG-logo - S+B">
            <a:extLst>
              <a:ext uri="{FF2B5EF4-FFF2-40B4-BE49-F238E27FC236}">
                <a16:creationId xmlns:a16="http://schemas.microsoft.com/office/drawing/2014/main" id="{0324319B-29D1-46C9-8EB4-1C871EBF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465" y="17462"/>
            <a:ext cx="966523" cy="96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31BA69-BEA0-4496-8D07-91AA09416C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369" y="1459934"/>
            <a:ext cx="6010675" cy="4508006"/>
          </a:xfrm>
          <a:prstGeom prst="rect">
            <a:avLst/>
          </a:prstGeom>
        </p:spPr>
      </p:pic>
      <p:pic>
        <p:nvPicPr>
          <p:cNvPr id="6" name="Picture 5" descr="A picture containing indoor, oven, stove, organ&#10;&#10;Description automatically generated">
            <a:extLst>
              <a:ext uri="{FF2B5EF4-FFF2-40B4-BE49-F238E27FC236}">
                <a16:creationId xmlns:a16="http://schemas.microsoft.com/office/drawing/2014/main" id="{D4BF6345-4C08-473D-8FA9-1135365FEF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7848" y="2023434"/>
            <a:ext cx="4508006" cy="33810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435CA5D-9477-4577-BD93-84538DF81464}"/>
              </a:ext>
            </a:extLst>
          </p:cNvPr>
          <p:cNvSpPr txBox="1"/>
          <p:nvPr/>
        </p:nvSpPr>
        <p:spPr>
          <a:xfrm>
            <a:off x="999454" y="6013557"/>
            <a:ext cx="119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Internal lift progress                                                                                      Riser doors</a:t>
            </a:r>
          </a:p>
        </p:txBody>
      </p:sp>
    </p:spTree>
    <p:extLst>
      <p:ext uri="{BB962C8B-B14F-4D97-AF65-F5344CB8AC3E}">
        <p14:creationId xmlns:p14="http://schemas.microsoft.com/office/powerpoint/2010/main" val="130565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A5024-845F-43B4-98DC-43B62DF6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75" y="198304"/>
            <a:ext cx="10669013" cy="63897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u="sng" dirty="0"/>
              <a:t>W</a:t>
            </a:r>
            <a:r>
              <a:rPr lang="en-US" sz="36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orking Hours </a:t>
            </a:r>
            <a:r>
              <a:rPr lang="en-US" sz="3600" b="1" u="sng" dirty="0"/>
              <a:t>A</a:t>
            </a:r>
            <a:r>
              <a:rPr lang="en-US" sz="36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nd </a:t>
            </a:r>
            <a:r>
              <a:rPr lang="en-US" sz="3600" b="1" u="sng" dirty="0"/>
              <a:t>COVID-19 Guidance</a:t>
            </a:r>
            <a:endParaRPr lang="en-US" sz="3600" b="1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C5013C01-2EE7-409F-A686-F7371E26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635" y="0"/>
            <a:ext cx="745673" cy="100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SG-logo - S+B">
            <a:extLst>
              <a:ext uri="{FF2B5EF4-FFF2-40B4-BE49-F238E27FC236}">
                <a16:creationId xmlns:a16="http://schemas.microsoft.com/office/drawing/2014/main" id="{0324319B-29D1-46C9-8EB4-1C871EBF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311" y="17462"/>
            <a:ext cx="966523" cy="96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1557A99-FDF2-49CE-9D33-F5316E03C2B7}"/>
              </a:ext>
            </a:extLst>
          </p:cNvPr>
          <p:cNvSpPr/>
          <p:nvPr/>
        </p:nvSpPr>
        <p:spPr>
          <a:xfrm>
            <a:off x="89475" y="940171"/>
            <a:ext cx="945438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u="sng" dirty="0"/>
              <a:t>Working hours</a:t>
            </a:r>
          </a:p>
          <a:p>
            <a:r>
              <a:rPr lang="en-GB" sz="1600" b="1" dirty="0"/>
              <a:t>Monday to Friday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8am - 6pm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r>
              <a:rPr lang="en-GB" sz="1600" b="1" dirty="0"/>
              <a:t>Saturday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9am - 2pm</a:t>
            </a:r>
          </a:p>
          <a:p>
            <a:endParaRPr lang="en-GB" sz="1600" b="1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1600" u="sng" dirty="0"/>
              <a:t>HSE guidelines and support </a:t>
            </a:r>
            <a:endParaRPr lang="en-GB" sz="1600" dirty="0"/>
          </a:p>
          <a:p>
            <a:r>
              <a:rPr lang="en-GB" sz="1600" dirty="0"/>
              <a:t>https://</a:t>
            </a:r>
            <a:r>
              <a:rPr lang="en-GB" sz="1600" dirty="0" err="1"/>
              <a:t>www.hse.gov.uk</a:t>
            </a:r>
            <a:r>
              <a:rPr lang="en-GB" sz="1600" dirty="0"/>
              <a:t>/coronavirus/working-safely/</a:t>
            </a:r>
            <a:r>
              <a:rPr lang="en-GB" sz="1600" dirty="0" err="1"/>
              <a:t>index.htm</a:t>
            </a:r>
            <a:endParaRPr lang="en-GB" sz="1600" dirty="0"/>
          </a:p>
          <a:p>
            <a:endParaRPr lang="en-GB" sz="1600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Government guidelines </a:t>
            </a:r>
          </a:p>
          <a:p>
            <a:r>
              <a:rPr lang="en-GB" sz="1600" dirty="0"/>
              <a:t>https://www.gov.uk/coronavirus</a:t>
            </a:r>
            <a:r>
              <a:rPr lang="en-GB" dirty="0"/>
              <a:t> </a:t>
            </a:r>
          </a:p>
          <a:p>
            <a:endParaRPr lang="en-GB" u="sng" dirty="0"/>
          </a:p>
          <a:p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492061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D918843DFD7A4AAC8D2A424365AF78" ma:contentTypeVersion="13" ma:contentTypeDescription="Create a new document." ma:contentTypeScope="" ma:versionID="5a900895b5de1b9d65d1efb4bfb33994">
  <xsd:schema xmlns:xsd="http://www.w3.org/2001/XMLSchema" xmlns:xs="http://www.w3.org/2001/XMLSchema" xmlns:p="http://schemas.microsoft.com/office/2006/metadata/properties" xmlns:ns2="54062192-262b-472b-bde4-0729f1115aec" xmlns:ns3="315ccad8-acb9-44f0-ae05-0dc8e31ff4ee" targetNamespace="http://schemas.microsoft.com/office/2006/metadata/properties" ma:root="true" ma:fieldsID="fd1f19f66fb9751ecbe6378f7d6dedd8" ns2:_="" ns3:_="">
    <xsd:import namespace="54062192-262b-472b-bde4-0729f1115aec"/>
    <xsd:import namespace="315ccad8-acb9-44f0-ae05-0dc8e31ff4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62192-262b-472b-bde4-0729f1115a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5ccad8-acb9-44f0-ae05-0dc8e31ff4e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42CCCF-FA09-447F-A247-2F5DC785F6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877E8C-DAC9-4C32-9392-B660E79A70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062192-262b-472b-bde4-0729f1115aec"/>
    <ds:schemaRef ds:uri="315ccad8-acb9-44f0-ae05-0dc8e31ff4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E761DA-8D15-4B3D-93B2-EC5BA3D2F408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315ccad8-acb9-44f0-ae05-0dc8e31ff4ee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54062192-262b-472b-bde4-0729f1115ae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13370</TotalTime>
  <Words>279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COLPAI Project: Progress Of Works </vt:lpstr>
      <vt:lpstr>Webinar Protocol</vt:lpstr>
      <vt:lpstr>Residential Building: - External elevations </vt:lpstr>
      <vt:lpstr>Residential Building: - External elevations </vt:lpstr>
      <vt:lpstr>Residential Building: - Building services (Mechanical, Electrical, Plumbing &amp; Heating)</vt:lpstr>
      <vt:lpstr>Residential Building: - Brickwork, Glass-Reinforced Concrete and Fablite </vt:lpstr>
      <vt:lpstr>Residential Building: - Kitchens and bathrooms</vt:lpstr>
      <vt:lpstr>Residential Building: - Lift lobby </vt:lpstr>
      <vt:lpstr>Working Hours And COVID-19 Guidance</vt:lpstr>
      <vt:lpstr>Project Timeline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COLPAI Project– Progress of works  on-site</dc:title>
  <dc:creator>Elliot Waters</dc:creator>
  <cp:lastModifiedBy>Christopher  Sharp</cp:lastModifiedBy>
  <cp:revision>45</cp:revision>
  <dcterms:created xsi:type="dcterms:W3CDTF">2021-01-12T11:13:56Z</dcterms:created>
  <dcterms:modified xsi:type="dcterms:W3CDTF">2022-06-30T13:14:55Z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0x0101005DD918843DFD7A4AAC8D2A424365AF78</vt:lpwstr>
  </property>
  <property fmtid="{D5CDD505-2E9C-101B-9397-08002B2CF9AE}" pid="3" name="Order">
    <vt:r8>11310200</vt:r8>
  </property>
</Properties>
</file>